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Average"/>
      <p:regular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Averag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b667b68b8_0_16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Google Shape;181;g3b667b68b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b667b68b8_0_20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Google Shape;191;g3b667b68b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b667b68b8_0_17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Google Shape;197;g3b667b68b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b667b68b8_0_18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Google Shape;206;g3b667b68b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b667b68b8_0_19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Google Shape;215;g3b667b68b8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b667b68b8_0_2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Google Shape;223;g3b667b68b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b667b68b8_0_2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Google Shape;232;g3b667b68b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3b667b68b8_0_2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Google Shape;241;g3b667b68b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b667b68b8_0_2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Google Shape;252;g3b667b68b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b667b68b8_0_25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Google Shape;261;g3b667b68b8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b667b68b8_0_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Google Shape;63;g3b667b68b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b667b68b8_0_26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Google Shape;270;g3b667b68b8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b667b68b8_0_27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Google Shape;278;g3b667b68b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b667b68b8_0_27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Google Shape;285;g3b667b68b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3b667b68b8_0_28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Google Shape;294;g3b667b68b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3b667b68b8_0_29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Google Shape;304;g3b667b68b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3b667b68b8_0_3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Google Shape;317;g3b667b68b8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3b667b68b8_0_37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Google Shape;326;g3b667b68b8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b667b68b8_0_3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Google Shape;334;g3b667b68b8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3b667b68b8_0_3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Google Shape;342;g3b667b68b8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3b667b68b8_0_4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Google Shape;368;g3b667b68b8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b667b68b8_0_6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Google Shape;83;g3b667b68b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b667b68b8_0_37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Google Shape;377;g3b667b68b8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3b667b68b8_0_3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Google Shape;386;g3b667b68b8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3b667b68b8_0_40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Google Shape;395;g3b667b68b8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b667b68b8_0_8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Google Shape;102;g3b667b68b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b667b68b8_0_9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Google Shape;117;g3b667b68b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b667b68b8_0_1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Google Shape;135;g3b667b68b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b667b68b8_0_1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Google Shape;148;g3b667b68b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b667b68b8_0_1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Google Shape;155;g3b667b68b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b667b68b8_0_15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Google Shape;172;g3b667b68b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jpg"/><Relationship Id="rId4" Type="http://schemas.openxmlformats.org/officeDocument/2006/relationships/image" Target="../media/image34.jpg"/><Relationship Id="rId5" Type="http://schemas.openxmlformats.org/officeDocument/2006/relationships/image" Target="../media/image3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jpg"/><Relationship Id="rId4" Type="http://schemas.openxmlformats.org/officeDocument/2006/relationships/image" Target="../media/image19.jpg"/><Relationship Id="rId5"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3.jpg"/><Relationship Id="rId4" Type="http://schemas.openxmlformats.org/officeDocument/2006/relationships/image" Target="../media/image4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30.jpg"/><Relationship Id="rId5"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8.jp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2.jpg"/><Relationship Id="rId4" Type="http://schemas.openxmlformats.org/officeDocument/2006/relationships/image" Target="../media/image56.jpg"/><Relationship Id="rId5" Type="http://schemas.openxmlformats.org/officeDocument/2006/relationships/image" Target="../media/image69.jpg"/><Relationship Id="rId6" Type="http://schemas.openxmlformats.org/officeDocument/2006/relationships/image" Target="../media/image64.jpg"/><Relationship Id="rId7" Type="http://schemas.openxmlformats.org/officeDocument/2006/relationships/image" Target="../media/image6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4.jpg"/><Relationship Id="rId4" Type="http://schemas.openxmlformats.org/officeDocument/2006/relationships/image" Target="../media/image57.jpg"/><Relationship Id="rId5" Type="http://schemas.openxmlformats.org/officeDocument/2006/relationships/image" Target="../media/image5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jpg"/><Relationship Id="rId4" Type="http://schemas.openxmlformats.org/officeDocument/2006/relationships/image" Target="../media/image65.jpg"/><Relationship Id="rId5" Type="http://schemas.openxmlformats.org/officeDocument/2006/relationships/image" Target="../media/image40.jpg"/><Relationship Id="rId6" Type="http://schemas.openxmlformats.org/officeDocument/2006/relationships/hyperlink" Target="https://www.amazon.co.uk/Loctite-Universal-Repositionable-non-porous-materials/dp/B015JPV48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5.jpg"/><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0.jpg"/><Relationship Id="rId4" Type="http://schemas.openxmlformats.org/officeDocument/2006/relationships/image" Target="../media/image4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jpg"/><Relationship Id="rId4" Type="http://schemas.openxmlformats.org/officeDocument/2006/relationships/image" Target="../media/image44.jpg"/><Relationship Id="rId5" Type="http://schemas.openxmlformats.org/officeDocument/2006/relationships/image" Target="../media/image4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jpg"/><Relationship Id="rId4" Type="http://schemas.openxmlformats.org/officeDocument/2006/relationships/image" Target="../media/image49.jpg"/><Relationship Id="rId5" Type="http://schemas.openxmlformats.org/officeDocument/2006/relationships/image" Target="../media/image50.jpg"/><Relationship Id="rId6" Type="http://schemas.openxmlformats.org/officeDocument/2006/relationships/image" Target="../media/image5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5.jpg"/><Relationship Id="rId4" Type="http://schemas.openxmlformats.org/officeDocument/2006/relationships/image" Target="../media/image70.png"/><Relationship Id="rId5"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1.jpg"/><Relationship Id="rId4" Type="http://schemas.openxmlformats.org/officeDocument/2006/relationships/image" Target="../media/image63.jpg"/><Relationship Id="rId5" Type="http://schemas.openxmlformats.org/officeDocument/2006/relationships/image" Target="../media/image6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8.jpg"/><Relationship Id="rId4" Type="http://schemas.openxmlformats.org/officeDocument/2006/relationships/image" Target="../media/image6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8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80.png"/><Relationship Id="rId6"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33.png"/><Relationship Id="rId7"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2.jpg"/><Relationship Id="rId4" Type="http://schemas.openxmlformats.org/officeDocument/2006/relationships/image" Target="../media/image73.jpg"/><Relationship Id="rId5" Type="http://schemas.openxmlformats.org/officeDocument/2006/relationships/image" Target="../media/image7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6.jpg"/><Relationship Id="rId4" Type="http://schemas.openxmlformats.org/officeDocument/2006/relationships/image" Target="../media/image78.jpg"/><Relationship Id="rId5" Type="http://schemas.openxmlformats.org/officeDocument/2006/relationships/image" Target="../media/image79.jpg"/><Relationship Id="rId6" Type="http://schemas.openxmlformats.org/officeDocument/2006/relationships/hyperlink" Target="https://www.amazon.co.uk/Camera-Convert-Adapter-Tripod-Monopod/dp/B01EZQFTZ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theinsertcompany.com/brass_multi_inserts_for_plastic_headed.php" TargetMode="External"/><Relationship Id="rId4" Type="http://schemas.openxmlformats.org/officeDocument/2006/relationships/image" Target="../media/image1.png"/><Relationship Id="rId5" Type="http://schemas.openxmlformats.org/officeDocument/2006/relationships/image" Target="../media/image2.jpg"/><Relationship Id="rId6" Type="http://schemas.openxmlformats.org/officeDocument/2006/relationships/image" Target="../media/image3.jpg"/><Relationship Id="rId7"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0.jpg"/><Relationship Id="rId5" Type="http://schemas.openxmlformats.org/officeDocument/2006/relationships/image" Target="../media/image35.jpg"/><Relationship Id="rId6"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6.jpg"/><Relationship Id="rId5" Type="http://schemas.openxmlformats.org/officeDocument/2006/relationships/image" Target="../media/image8.jpg"/><Relationship Id="rId6"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jpg"/><Relationship Id="rId4" Type="http://schemas.openxmlformats.org/officeDocument/2006/relationships/image" Target="../media/image13.jpg"/><Relationship Id="rId5"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4.png"/><Relationship Id="rId4" Type="http://schemas.openxmlformats.org/officeDocument/2006/relationships/image" Target="../media/image12.jpg"/><Relationship Id="rId5"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GOODMAN ONE</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Assembly guide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FIX THE NUTS WITH EPOXY PUTTY</a:t>
            </a:r>
            <a:endParaRPr/>
          </a:p>
          <a:p>
            <a:pPr indent="0" lvl="0" marL="0">
              <a:spcBef>
                <a:spcPts val="0"/>
              </a:spcBef>
              <a:spcAft>
                <a:spcPts val="0"/>
              </a:spcAft>
              <a:buNone/>
            </a:pPr>
            <a:r>
              <a:t/>
            </a:r>
            <a:endParaRPr/>
          </a:p>
        </p:txBody>
      </p:sp>
      <p:pic>
        <p:nvPicPr>
          <p:cNvPr id="184" name="Google Shape;184;p22"/>
          <p:cNvPicPr preferRelativeResize="0"/>
          <p:nvPr/>
        </p:nvPicPr>
        <p:blipFill rotWithShape="1">
          <a:blip r:embed="rId3">
            <a:alphaModFix/>
          </a:blip>
          <a:srcRect b="0" l="0" r="0" t="13778"/>
          <a:stretch/>
        </p:blipFill>
        <p:spPr>
          <a:xfrm>
            <a:off x="152400" y="1339575"/>
            <a:ext cx="2381050" cy="2737377"/>
          </a:xfrm>
          <a:prstGeom prst="rect">
            <a:avLst/>
          </a:prstGeom>
          <a:noFill/>
          <a:ln>
            <a:noFill/>
          </a:ln>
        </p:spPr>
      </p:pic>
      <p:pic>
        <p:nvPicPr>
          <p:cNvPr id="185" name="Google Shape;185;p22"/>
          <p:cNvPicPr preferRelativeResize="0"/>
          <p:nvPr/>
        </p:nvPicPr>
        <p:blipFill rotWithShape="1">
          <a:blip r:embed="rId4">
            <a:alphaModFix/>
          </a:blip>
          <a:srcRect b="0" l="3807" r="7026" t="0"/>
          <a:stretch/>
        </p:blipFill>
        <p:spPr>
          <a:xfrm>
            <a:off x="5761200" y="1339575"/>
            <a:ext cx="3254651" cy="2737375"/>
          </a:xfrm>
          <a:prstGeom prst="rect">
            <a:avLst/>
          </a:prstGeom>
          <a:noFill/>
          <a:ln>
            <a:noFill/>
          </a:ln>
        </p:spPr>
      </p:pic>
      <p:pic>
        <p:nvPicPr>
          <p:cNvPr id="186" name="Google Shape;186;p22"/>
          <p:cNvPicPr preferRelativeResize="0"/>
          <p:nvPr/>
        </p:nvPicPr>
        <p:blipFill rotWithShape="1">
          <a:blip r:embed="rId5">
            <a:alphaModFix/>
          </a:blip>
          <a:srcRect b="25763" l="34687" r="27531" t="21016"/>
          <a:stretch/>
        </p:blipFill>
        <p:spPr>
          <a:xfrm>
            <a:off x="2692750" y="1339575"/>
            <a:ext cx="2933425" cy="2737374"/>
          </a:xfrm>
          <a:prstGeom prst="rect">
            <a:avLst/>
          </a:prstGeom>
          <a:noFill/>
          <a:ln>
            <a:noFill/>
          </a:ln>
        </p:spPr>
      </p:pic>
      <p:sp>
        <p:nvSpPr>
          <p:cNvPr id="187" name="Google Shape;187;p22"/>
          <p:cNvSpPr txBox="1"/>
          <p:nvPr/>
        </p:nvSpPr>
        <p:spPr>
          <a:xfrm>
            <a:off x="302850" y="4240025"/>
            <a:ext cx="85965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Compress the epoxy deep in the holes with the edge of a regular screwdriver and then get rid of the left-overs before it cures.</a:t>
            </a:r>
            <a:endParaRPr>
              <a:solidFill>
                <a:srgbClr val="FFFFFF"/>
              </a:solidFill>
            </a:endParaRPr>
          </a:p>
        </p:txBody>
      </p:sp>
      <p:sp>
        <p:nvSpPr>
          <p:cNvPr id="188" name="Google Shape;188;p22"/>
          <p:cNvSpPr txBox="1"/>
          <p:nvPr/>
        </p:nvSpPr>
        <p:spPr>
          <a:xfrm>
            <a:off x="1852100" y="4496275"/>
            <a:ext cx="5446200" cy="63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CLEANING AND SANDING</a:t>
            </a:r>
            <a:endParaRPr/>
          </a:p>
          <a:p>
            <a:pPr indent="0" lvl="0" marL="0">
              <a:spcBef>
                <a:spcPts val="0"/>
              </a:spcBef>
              <a:spcAft>
                <a:spcPts val="0"/>
              </a:spcAft>
              <a:buNone/>
            </a:pPr>
            <a:r>
              <a:t/>
            </a:r>
            <a:endParaRPr/>
          </a:p>
          <a:p>
            <a:pPr indent="0" lvl="0" marL="0">
              <a:spcBef>
                <a:spcPts val="0"/>
              </a:spcBef>
              <a:spcAft>
                <a:spcPts val="0"/>
              </a:spcAft>
              <a:buNone/>
            </a:pPr>
            <a:r>
              <a:t/>
            </a:r>
            <a:endParaRPr/>
          </a:p>
        </p:txBody>
      </p:sp>
      <p:pic>
        <p:nvPicPr>
          <p:cNvPr id="194" name="Google Shape;194;p23"/>
          <p:cNvPicPr preferRelativeResize="0"/>
          <p:nvPr/>
        </p:nvPicPr>
        <p:blipFill rotWithShape="1">
          <a:blip r:embed="rId3">
            <a:alphaModFix/>
          </a:blip>
          <a:srcRect b="21793" l="15740" r="9128" t="16626"/>
          <a:stretch/>
        </p:blipFill>
        <p:spPr>
          <a:xfrm>
            <a:off x="1181525" y="1140325"/>
            <a:ext cx="6780925" cy="3682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CLEANING AND SANDING</a:t>
            </a:r>
            <a:endParaRPr/>
          </a:p>
        </p:txBody>
      </p:sp>
      <p:pic>
        <p:nvPicPr>
          <p:cNvPr id="200" name="Google Shape;200;p24"/>
          <p:cNvPicPr preferRelativeResize="0"/>
          <p:nvPr/>
        </p:nvPicPr>
        <p:blipFill rotWithShape="1">
          <a:blip r:embed="rId3">
            <a:alphaModFix/>
          </a:blip>
          <a:srcRect b="23613" l="35118" r="31603" t="27162"/>
          <a:stretch/>
        </p:blipFill>
        <p:spPr>
          <a:xfrm>
            <a:off x="6095400" y="1304616"/>
            <a:ext cx="2674675" cy="2620900"/>
          </a:xfrm>
          <a:prstGeom prst="rect">
            <a:avLst/>
          </a:prstGeom>
          <a:noFill/>
          <a:ln>
            <a:noFill/>
          </a:ln>
        </p:spPr>
      </p:pic>
      <p:pic>
        <p:nvPicPr>
          <p:cNvPr id="201" name="Google Shape;201;p24"/>
          <p:cNvPicPr preferRelativeResize="0"/>
          <p:nvPr/>
        </p:nvPicPr>
        <p:blipFill rotWithShape="1">
          <a:blip r:embed="rId4">
            <a:alphaModFix/>
          </a:blip>
          <a:srcRect b="24837" l="15610" r="32888" t="6571"/>
          <a:stretch/>
        </p:blipFill>
        <p:spPr>
          <a:xfrm>
            <a:off x="2783950" y="1304616"/>
            <a:ext cx="2970350" cy="2620900"/>
          </a:xfrm>
          <a:prstGeom prst="rect">
            <a:avLst/>
          </a:prstGeom>
          <a:noFill/>
          <a:ln>
            <a:noFill/>
          </a:ln>
        </p:spPr>
      </p:pic>
      <p:pic>
        <p:nvPicPr>
          <p:cNvPr id="202" name="Google Shape;202;p24"/>
          <p:cNvPicPr preferRelativeResize="0"/>
          <p:nvPr/>
        </p:nvPicPr>
        <p:blipFill rotWithShape="1">
          <a:blip r:embed="rId5">
            <a:alphaModFix/>
          </a:blip>
          <a:srcRect b="29183" l="9291" r="54905" t="0"/>
          <a:stretch/>
        </p:blipFill>
        <p:spPr>
          <a:xfrm>
            <a:off x="442650" y="1304616"/>
            <a:ext cx="2000210" cy="2620900"/>
          </a:xfrm>
          <a:prstGeom prst="rect">
            <a:avLst/>
          </a:prstGeom>
          <a:noFill/>
          <a:ln>
            <a:noFill/>
          </a:ln>
        </p:spPr>
      </p:pic>
      <p:sp>
        <p:nvSpPr>
          <p:cNvPr id="203" name="Google Shape;203;p24"/>
          <p:cNvSpPr txBox="1"/>
          <p:nvPr/>
        </p:nvSpPr>
        <p:spPr>
          <a:xfrm>
            <a:off x="2189900" y="4212425"/>
            <a:ext cx="43449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Clean the epoxy stains with a regular metal brush.</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CLEANING AND SANDING</a:t>
            </a:r>
            <a:endParaRPr/>
          </a:p>
          <a:p>
            <a:pPr indent="0" lvl="0" marL="0">
              <a:spcBef>
                <a:spcPts val="0"/>
              </a:spcBef>
              <a:spcAft>
                <a:spcPts val="0"/>
              </a:spcAft>
              <a:buNone/>
            </a:pPr>
            <a:r>
              <a:t/>
            </a:r>
            <a:endParaRPr/>
          </a:p>
        </p:txBody>
      </p:sp>
      <p:pic>
        <p:nvPicPr>
          <p:cNvPr id="209" name="Google Shape;209;p25"/>
          <p:cNvPicPr preferRelativeResize="0"/>
          <p:nvPr/>
        </p:nvPicPr>
        <p:blipFill rotWithShape="1">
          <a:blip r:embed="rId3">
            <a:alphaModFix/>
          </a:blip>
          <a:srcRect b="0" l="0" r="0" t="26079"/>
          <a:stretch/>
        </p:blipFill>
        <p:spPr>
          <a:xfrm>
            <a:off x="3018875" y="1279744"/>
            <a:ext cx="2865727" cy="2824499"/>
          </a:xfrm>
          <a:prstGeom prst="rect">
            <a:avLst/>
          </a:prstGeom>
          <a:noFill/>
          <a:ln>
            <a:noFill/>
          </a:ln>
        </p:spPr>
      </p:pic>
      <p:pic>
        <p:nvPicPr>
          <p:cNvPr id="210" name="Google Shape;210;p25"/>
          <p:cNvPicPr preferRelativeResize="0"/>
          <p:nvPr/>
        </p:nvPicPr>
        <p:blipFill rotWithShape="1">
          <a:blip r:embed="rId4">
            <a:alphaModFix/>
          </a:blip>
          <a:srcRect b="0" l="0" r="11465" t="25506"/>
          <a:stretch/>
        </p:blipFill>
        <p:spPr>
          <a:xfrm>
            <a:off x="279213" y="1268757"/>
            <a:ext cx="2537176" cy="2846474"/>
          </a:xfrm>
          <a:prstGeom prst="rect">
            <a:avLst/>
          </a:prstGeom>
          <a:noFill/>
          <a:ln>
            <a:noFill/>
          </a:ln>
        </p:spPr>
      </p:pic>
      <p:pic>
        <p:nvPicPr>
          <p:cNvPr id="211" name="Google Shape;211;p25"/>
          <p:cNvPicPr preferRelativeResize="0"/>
          <p:nvPr/>
        </p:nvPicPr>
        <p:blipFill rotWithShape="1">
          <a:blip r:embed="rId5">
            <a:alphaModFix/>
          </a:blip>
          <a:srcRect b="0" l="14716" r="25753" t="20496"/>
          <a:stretch/>
        </p:blipFill>
        <p:spPr>
          <a:xfrm>
            <a:off x="6044784" y="1279750"/>
            <a:ext cx="2820004" cy="2824500"/>
          </a:xfrm>
          <a:prstGeom prst="rect">
            <a:avLst/>
          </a:prstGeom>
          <a:noFill/>
          <a:ln>
            <a:noFill/>
          </a:ln>
        </p:spPr>
      </p:pic>
      <p:sp>
        <p:nvSpPr>
          <p:cNvPr id="212" name="Google Shape;212;p25"/>
          <p:cNvSpPr txBox="1"/>
          <p:nvPr/>
        </p:nvSpPr>
        <p:spPr>
          <a:xfrm>
            <a:off x="302850" y="4240025"/>
            <a:ext cx="85965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Normally the 3D print is too shiny, but using a metal brush you can add a nice matte finish to the side of your camera part.</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CLEANING AND SANDING</a:t>
            </a:r>
            <a:endParaRPr/>
          </a:p>
          <a:p>
            <a:pPr indent="0" lvl="0" marL="0">
              <a:spcBef>
                <a:spcPts val="0"/>
              </a:spcBef>
              <a:spcAft>
                <a:spcPts val="0"/>
              </a:spcAft>
              <a:buNone/>
            </a:pPr>
            <a:r>
              <a:t/>
            </a:r>
            <a:endParaRPr/>
          </a:p>
          <a:p>
            <a:pPr indent="0" lvl="0" marL="0">
              <a:spcBef>
                <a:spcPts val="0"/>
              </a:spcBef>
              <a:spcAft>
                <a:spcPts val="0"/>
              </a:spcAft>
              <a:buNone/>
            </a:pPr>
            <a:r>
              <a:t/>
            </a:r>
            <a:endParaRPr/>
          </a:p>
        </p:txBody>
      </p:sp>
      <p:pic>
        <p:nvPicPr>
          <p:cNvPr id="218" name="Google Shape;218;p26"/>
          <p:cNvPicPr preferRelativeResize="0"/>
          <p:nvPr/>
        </p:nvPicPr>
        <p:blipFill rotWithShape="1">
          <a:blip r:embed="rId3">
            <a:alphaModFix/>
          </a:blip>
          <a:srcRect b="15695" l="17352" r="26906" t="9313"/>
          <a:stretch/>
        </p:blipFill>
        <p:spPr>
          <a:xfrm>
            <a:off x="4537074" y="1246385"/>
            <a:ext cx="3214950" cy="2865501"/>
          </a:xfrm>
          <a:prstGeom prst="rect">
            <a:avLst/>
          </a:prstGeom>
          <a:noFill/>
          <a:ln>
            <a:noFill/>
          </a:ln>
        </p:spPr>
      </p:pic>
      <p:pic>
        <p:nvPicPr>
          <p:cNvPr id="219" name="Google Shape;219;p26"/>
          <p:cNvPicPr preferRelativeResize="0"/>
          <p:nvPr/>
        </p:nvPicPr>
        <p:blipFill rotWithShape="1">
          <a:blip r:embed="rId4">
            <a:alphaModFix/>
          </a:blip>
          <a:srcRect b="12485" l="17914" r="28255" t="12478"/>
          <a:stretch/>
        </p:blipFill>
        <p:spPr>
          <a:xfrm>
            <a:off x="1211449" y="1246385"/>
            <a:ext cx="3103070" cy="2865501"/>
          </a:xfrm>
          <a:prstGeom prst="rect">
            <a:avLst/>
          </a:prstGeom>
          <a:noFill/>
          <a:ln>
            <a:noFill/>
          </a:ln>
        </p:spPr>
      </p:pic>
      <p:sp>
        <p:nvSpPr>
          <p:cNvPr id="220" name="Google Shape;220;p26"/>
          <p:cNvSpPr txBox="1"/>
          <p:nvPr/>
        </p:nvSpPr>
        <p:spPr>
          <a:xfrm>
            <a:off x="1211450" y="4251675"/>
            <a:ext cx="6604500" cy="68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Start with a 100 micron sandpaper on the top and bottom of your 3D printed part.</a:t>
            </a:r>
            <a:endParaRPr>
              <a:solidFill>
                <a:srgbClr val="FFFFFF"/>
              </a:solidFill>
            </a:endParaRPr>
          </a:p>
          <a:p>
            <a:pPr indent="0" lvl="0" marL="0">
              <a:spcBef>
                <a:spcPts val="0"/>
              </a:spcBef>
              <a:spcAft>
                <a:spcPts val="0"/>
              </a:spcAft>
              <a:buNone/>
            </a:pPr>
            <a:r>
              <a:rPr lang="en">
                <a:solidFill>
                  <a:srgbClr val="FFFFFF"/>
                </a:solidFill>
              </a:rPr>
              <a:t>Put the sandpaper on a flat surface end move the 3D printed part evenly.</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CLEANING AND SANDING</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pic>
        <p:nvPicPr>
          <p:cNvPr id="226" name="Google Shape;226;p27"/>
          <p:cNvPicPr preferRelativeResize="0"/>
          <p:nvPr/>
        </p:nvPicPr>
        <p:blipFill rotWithShape="1">
          <a:blip r:embed="rId3">
            <a:alphaModFix/>
          </a:blip>
          <a:srcRect b="10816" l="0" r="0" t="8700"/>
          <a:stretch/>
        </p:blipFill>
        <p:spPr>
          <a:xfrm>
            <a:off x="146582" y="1269675"/>
            <a:ext cx="2626902" cy="2818898"/>
          </a:xfrm>
          <a:prstGeom prst="rect">
            <a:avLst/>
          </a:prstGeom>
          <a:noFill/>
          <a:ln>
            <a:noFill/>
          </a:ln>
        </p:spPr>
      </p:pic>
      <p:pic>
        <p:nvPicPr>
          <p:cNvPr id="227" name="Google Shape;227;p27"/>
          <p:cNvPicPr preferRelativeResize="0"/>
          <p:nvPr/>
        </p:nvPicPr>
        <p:blipFill rotWithShape="1">
          <a:blip r:embed="rId4">
            <a:alphaModFix/>
          </a:blip>
          <a:srcRect b="0" l="27158" r="5897" t="18180"/>
          <a:stretch/>
        </p:blipFill>
        <p:spPr>
          <a:xfrm>
            <a:off x="2916958" y="1269675"/>
            <a:ext cx="3075174" cy="2818902"/>
          </a:xfrm>
          <a:prstGeom prst="rect">
            <a:avLst/>
          </a:prstGeom>
          <a:noFill/>
          <a:ln>
            <a:noFill/>
          </a:ln>
        </p:spPr>
      </p:pic>
      <p:pic>
        <p:nvPicPr>
          <p:cNvPr id="228" name="Google Shape;228;p27"/>
          <p:cNvPicPr preferRelativeResize="0"/>
          <p:nvPr/>
        </p:nvPicPr>
        <p:blipFill rotWithShape="1">
          <a:blip r:embed="rId5">
            <a:alphaModFix/>
          </a:blip>
          <a:srcRect b="4543" l="28228" r="8984" t="14458"/>
          <a:stretch/>
        </p:blipFill>
        <p:spPr>
          <a:xfrm>
            <a:off x="6114124" y="1269675"/>
            <a:ext cx="2913393" cy="2818902"/>
          </a:xfrm>
          <a:prstGeom prst="rect">
            <a:avLst/>
          </a:prstGeom>
          <a:noFill/>
          <a:ln>
            <a:noFill/>
          </a:ln>
        </p:spPr>
      </p:pic>
      <p:sp>
        <p:nvSpPr>
          <p:cNvPr id="229" name="Google Shape;229;p27"/>
          <p:cNvSpPr txBox="1"/>
          <p:nvPr/>
        </p:nvSpPr>
        <p:spPr>
          <a:xfrm>
            <a:off x="155850" y="4205075"/>
            <a:ext cx="8832300" cy="465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Use sandpaper from 100 microns to at least 800 microns. I only use sandpaper in the top and the bottom of my prints. I recommend to use metal brush/sponge on the side.</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554575" y="445025"/>
            <a:ext cx="34758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FRONT COVER</a:t>
            </a:r>
            <a:endParaRPr/>
          </a:p>
        </p:txBody>
      </p:sp>
      <p:pic>
        <p:nvPicPr>
          <p:cNvPr id="235" name="Google Shape;235;p28"/>
          <p:cNvPicPr preferRelativeResize="0"/>
          <p:nvPr/>
        </p:nvPicPr>
        <p:blipFill rotWithShape="1">
          <a:blip r:embed="rId3">
            <a:alphaModFix/>
          </a:blip>
          <a:srcRect b="17942" l="9878" r="13779" t="2912"/>
          <a:stretch/>
        </p:blipFill>
        <p:spPr>
          <a:xfrm>
            <a:off x="4170020" y="521125"/>
            <a:ext cx="4403100" cy="3024276"/>
          </a:xfrm>
          <a:prstGeom prst="rect">
            <a:avLst/>
          </a:prstGeom>
          <a:noFill/>
          <a:ln>
            <a:noFill/>
          </a:ln>
        </p:spPr>
      </p:pic>
      <p:sp>
        <p:nvSpPr>
          <p:cNvPr id="236" name="Google Shape;236;p28"/>
          <p:cNvSpPr txBox="1"/>
          <p:nvPr/>
        </p:nvSpPr>
        <p:spPr>
          <a:xfrm>
            <a:off x="1269750" y="3843975"/>
            <a:ext cx="6604500" cy="68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Use your 3D printed front cover part as a stencil to cut out your decoration foil or you can sand and clean the part flat and use it as it is. You can also cut out wooden veneer using the part, but it definitely needs more time and patience. Trust me :)</a:t>
            </a:r>
            <a:endParaRPr>
              <a:solidFill>
                <a:srgbClr val="FFFFFF"/>
              </a:solidFill>
            </a:endParaRPr>
          </a:p>
        </p:txBody>
      </p:sp>
      <p:pic>
        <p:nvPicPr>
          <p:cNvPr id="237" name="Google Shape;237;p28"/>
          <p:cNvPicPr preferRelativeResize="0"/>
          <p:nvPr/>
        </p:nvPicPr>
        <p:blipFill>
          <a:blip r:embed="rId4">
            <a:alphaModFix/>
          </a:blip>
          <a:stretch>
            <a:fillRect/>
          </a:stretch>
        </p:blipFill>
        <p:spPr>
          <a:xfrm>
            <a:off x="554576" y="1724012"/>
            <a:ext cx="3269246" cy="1821375"/>
          </a:xfrm>
          <a:prstGeom prst="rect">
            <a:avLst/>
          </a:prstGeom>
          <a:noFill/>
          <a:ln>
            <a:noFill/>
          </a:ln>
        </p:spPr>
      </p:pic>
      <p:sp>
        <p:nvSpPr>
          <p:cNvPr id="238" name="Google Shape;238;p28"/>
          <p:cNvSpPr txBox="1"/>
          <p:nvPr/>
        </p:nvSpPr>
        <p:spPr>
          <a:xfrm>
            <a:off x="1758900" y="4344850"/>
            <a:ext cx="5446200" cy="63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311700" y="37513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FRONT COVER</a:t>
            </a:r>
            <a:endParaRPr/>
          </a:p>
          <a:p>
            <a:pPr indent="0" lvl="0" marL="0">
              <a:spcBef>
                <a:spcPts val="0"/>
              </a:spcBef>
              <a:spcAft>
                <a:spcPts val="0"/>
              </a:spcAft>
              <a:buNone/>
            </a:pPr>
            <a:r>
              <a:t/>
            </a:r>
            <a:endParaRPr/>
          </a:p>
        </p:txBody>
      </p:sp>
      <p:pic>
        <p:nvPicPr>
          <p:cNvPr id="244" name="Google Shape;244;p29"/>
          <p:cNvPicPr preferRelativeResize="0"/>
          <p:nvPr/>
        </p:nvPicPr>
        <p:blipFill rotWithShape="1">
          <a:blip r:embed="rId3">
            <a:alphaModFix/>
          </a:blip>
          <a:srcRect b="19591" l="25633" r="28469" t="9682"/>
          <a:stretch/>
        </p:blipFill>
        <p:spPr>
          <a:xfrm>
            <a:off x="4572001" y="422350"/>
            <a:ext cx="2179275" cy="2224801"/>
          </a:xfrm>
          <a:prstGeom prst="rect">
            <a:avLst/>
          </a:prstGeom>
          <a:noFill/>
          <a:ln>
            <a:noFill/>
          </a:ln>
        </p:spPr>
      </p:pic>
      <p:pic>
        <p:nvPicPr>
          <p:cNvPr id="245" name="Google Shape;245;p29"/>
          <p:cNvPicPr preferRelativeResize="0"/>
          <p:nvPr/>
        </p:nvPicPr>
        <p:blipFill rotWithShape="1">
          <a:blip r:embed="rId4">
            <a:alphaModFix/>
          </a:blip>
          <a:srcRect b="22145" l="31114" r="27172" t="8736"/>
          <a:stretch/>
        </p:blipFill>
        <p:spPr>
          <a:xfrm>
            <a:off x="6866975" y="422350"/>
            <a:ext cx="2026825" cy="2224801"/>
          </a:xfrm>
          <a:prstGeom prst="rect">
            <a:avLst/>
          </a:prstGeom>
          <a:noFill/>
          <a:ln>
            <a:noFill/>
          </a:ln>
        </p:spPr>
      </p:pic>
      <p:pic>
        <p:nvPicPr>
          <p:cNvPr id="246" name="Google Shape;246;p29"/>
          <p:cNvPicPr preferRelativeResize="0"/>
          <p:nvPr/>
        </p:nvPicPr>
        <p:blipFill rotWithShape="1">
          <a:blip r:embed="rId5">
            <a:alphaModFix/>
          </a:blip>
          <a:srcRect b="14456" l="28750" r="26984" t="0"/>
          <a:stretch/>
        </p:blipFill>
        <p:spPr>
          <a:xfrm>
            <a:off x="2667475" y="389675"/>
            <a:ext cx="1788825" cy="2290150"/>
          </a:xfrm>
          <a:prstGeom prst="rect">
            <a:avLst/>
          </a:prstGeom>
          <a:noFill/>
          <a:ln>
            <a:noFill/>
          </a:ln>
        </p:spPr>
      </p:pic>
      <p:pic>
        <p:nvPicPr>
          <p:cNvPr id="247" name="Google Shape;247;p29"/>
          <p:cNvPicPr preferRelativeResize="0"/>
          <p:nvPr/>
        </p:nvPicPr>
        <p:blipFill rotWithShape="1">
          <a:blip r:embed="rId6">
            <a:alphaModFix/>
          </a:blip>
          <a:srcRect b="27357" l="27944" r="26984" t="16832"/>
          <a:stretch/>
        </p:blipFill>
        <p:spPr>
          <a:xfrm>
            <a:off x="2667475" y="2853875"/>
            <a:ext cx="2442375" cy="2003499"/>
          </a:xfrm>
          <a:prstGeom prst="rect">
            <a:avLst/>
          </a:prstGeom>
          <a:noFill/>
          <a:ln>
            <a:noFill/>
          </a:ln>
        </p:spPr>
      </p:pic>
      <p:pic>
        <p:nvPicPr>
          <p:cNvPr id="248" name="Google Shape;248;p29"/>
          <p:cNvPicPr preferRelativeResize="0"/>
          <p:nvPr/>
        </p:nvPicPr>
        <p:blipFill rotWithShape="1">
          <a:blip r:embed="rId7">
            <a:alphaModFix/>
          </a:blip>
          <a:srcRect b="16733" l="14871" r="23854" t="13106"/>
          <a:stretch/>
        </p:blipFill>
        <p:spPr>
          <a:xfrm>
            <a:off x="5237574" y="2853875"/>
            <a:ext cx="2640970" cy="2003499"/>
          </a:xfrm>
          <a:prstGeom prst="rect">
            <a:avLst/>
          </a:prstGeom>
          <a:noFill/>
          <a:ln>
            <a:noFill/>
          </a:ln>
        </p:spPr>
      </p:pic>
      <p:sp>
        <p:nvSpPr>
          <p:cNvPr id="249" name="Google Shape;249;p29"/>
          <p:cNvSpPr txBox="1"/>
          <p:nvPr/>
        </p:nvSpPr>
        <p:spPr>
          <a:xfrm>
            <a:off x="311700" y="1106610"/>
            <a:ext cx="2026800" cy="361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1.Cut out a slightly larger piece of foil then the printed part. </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2.Put the foil on a flat surface - sticky side up. </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3.Carefully place the printed part on the sticky foil. </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4.Use your finger to make sure the foil is stuck on the print evenly without any bubbles.</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FRONT COVER</a:t>
            </a:r>
            <a:endParaRPr/>
          </a:p>
          <a:p>
            <a:pPr indent="0" lvl="0" marL="0">
              <a:spcBef>
                <a:spcPts val="0"/>
              </a:spcBef>
              <a:spcAft>
                <a:spcPts val="0"/>
              </a:spcAft>
              <a:buNone/>
            </a:pPr>
            <a:r>
              <a:t/>
            </a:r>
            <a:endParaRPr/>
          </a:p>
        </p:txBody>
      </p:sp>
      <p:pic>
        <p:nvPicPr>
          <p:cNvPr id="255" name="Google Shape;255;p30"/>
          <p:cNvPicPr preferRelativeResize="0"/>
          <p:nvPr/>
        </p:nvPicPr>
        <p:blipFill rotWithShape="1">
          <a:blip r:embed="rId3">
            <a:alphaModFix/>
          </a:blip>
          <a:srcRect b="20875" l="28209" r="28722" t="13580"/>
          <a:stretch/>
        </p:blipFill>
        <p:spPr>
          <a:xfrm>
            <a:off x="67075" y="1491000"/>
            <a:ext cx="2483925" cy="2504399"/>
          </a:xfrm>
          <a:prstGeom prst="rect">
            <a:avLst/>
          </a:prstGeom>
          <a:noFill/>
          <a:ln>
            <a:noFill/>
          </a:ln>
        </p:spPr>
      </p:pic>
      <p:pic>
        <p:nvPicPr>
          <p:cNvPr id="256" name="Google Shape;256;p30"/>
          <p:cNvPicPr preferRelativeResize="0"/>
          <p:nvPr/>
        </p:nvPicPr>
        <p:blipFill rotWithShape="1">
          <a:blip r:embed="rId4">
            <a:alphaModFix/>
          </a:blip>
          <a:srcRect b="18247" l="20187" r="20193" t="9283"/>
          <a:stretch/>
        </p:blipFill>
        <p:spPr>
          <a:xfrm>
            <a:off x="2661663" y="1491000"/>
            <a:ext cx="3110125" cy="2504399"/>
          </a:xfrm>
          <a:prstGeom prst="rect">
            <a:avLst/>
          </a:prstGeom>
          <a:noFill/>
          <a:ln>
            <a:noFill/>
          </a:ln>
        </p:spPr>
      </p:pic>
      <p:pic>
        <p:nvPicPr>
          <p:cNvPr id="257" name="Google Shape;257;p30"/>
          <p:cNvPicPr preferRelativeResize="0"/>
          <p:nvPr/>
        </p:nvPicPr>
        <p:blipFill rotWithShape="1">
          <a:blip r:embed="rId5">
            <a:alphaModFix/>
          </a:blip>
          <a:srcRect b="27805" l="29436" r="27249" t="20560"/>
          <a:stretch/>
        </p:blipFill>
        <p:spPr>
          <a:xfrm>
            <a:off x="5882450" y="1491000"/>
            <a:ext cx="3171175" cy="2504399"/>
          </a:xfrm>
          <a:prstGeom prst="rect">
            <a:avLst/>
          </a:prstGeom>
          <a:noFill/>
          <a:ln>
            <a:noFill/>
          </a:ln>
        </p:spPr>
      </p:pic>
      <p:sp>
        <p:nvSpPr>
          <p:cNvPr id="258" name="Google Shape;258;p30"/>
          <p:cNvSpPr txBox="1"/>
          <p:nvPr/>
        </p:nvSpPr>
        <p:spPr>
          <a:xfrm>
            <a:off x="745500" y="4158475"/>
            <a:ext cx="7699500" cy="68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Cut out the foil using the edge of the printed part as a guide with a regular stencil knife. </a:t>
            </a:r>
            <a:endParaRPr>
              <a:solidFill>
                <a:srgbClr val="FFFFFF"/>
              </a:solidFill>
            </a:endParaRPr>
          </a:p>
          <a:p>
            <a:pPr indent="0" lvl="0" marL="0" rtl="0">
              <a:spcBef>
                <a:spcPts val="0"/>
              </a:spcBef>
              <a:spcAft>
                <a:spcPts val="0"/>
              </a:spcAft>
              <a:buNone/>
            </a:pPr>
            <a:r>
              <a:rPr i="1" lang="en" sz="1200">
                <a:solidFill>
                  <a:schemeClr val="accent3"/>
                </a:solidFill>
              </a:rPr>
              <a:t>(If you want to cut a wooden veneer you should get a professional stencil knife.)</a:t>
            </a:r>
            <a:endParaRPr i="1" sz="1200">
              <a:solidFill>
                <a:schemeClr val="accent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FRONT COVER</a:t>
            </a:r>
            <a:endParaRPr/>
          </a:p>
          <a:p>
            <a:pPr indent="0" lvl="0" marL="0">
              <a:spcBef>
                <a:spcPts val="0"/>
              </a:spcBef>
              <a:spcAft>
                <a:spcPts val="0"/>
              </a:spcAft>
              <a:buNone/>
            </a:pPr>
            <a:r>
              <a:t/>
            </a:r>
            <a:endParaRPr/>
          </a:p>
          <a:p>
            <a:pPr indent="0" lvl="0" marL="0">
              <a:spcBef>
                <a:spcPts val="0"/>
              </a:spcBef>
              <a:spcAft>
                <a:spcPts val="0"/>
              </a:spcAft>
              <a:buNone/>
            </a:pPr>
            <a:r>
              <a:t/>
            </a:r>
            <a:endParaRPr/>
          </a:p>
        </p:txBody>
      </p:sp>
      <p:pic>
        <p:nvPicPr>
          <p:cNvPr id="264" name="Google Shape;264;p31"/>
          <p:cNvPicPr preferRelativeResize="0"/>
          <p:nvPr/>
        </p:nvPicPr>
        <p:blipFill rotWithShape="1">
          <a:blip r:embed="rId3">
            <a:alphaModFix/>
          </a:blip>
          <a:srcRect b="12952" l="0" r="7766" t="25162"/>
          <a:stretch/>
        </p:blipFill>
        <p:spPr>
          <a:xfrm>
            <a:off x="3588700" y="1560900"/>
            <a:ext cx="2643199" cy="2364626"/>
          </a:xfrm>
          <a:prstGeom prst="rect">
            <a:avLst/>
          </a:prstGeom>
          <a:noFill/>
          <a:ln>
            <a:noFill/>
          </a:ln>
        </p:spPr>
      </p:pic>
      <p:pic>
        <p:nvPicPr>
          <p:cNvPr id="265" name="Google Shape;265;p31"/>
          <p:cNvPicPr preferRelativeResize="0"/>
          <p:nvPr/>
        </p:nvPicPr>
        <p:blipFill rotWithShape="1">
          <a:blip r:embed="rId4">
            <a:alphaModFix/>
          </a:blip>
          <a:srcRect b="15076" l="19148" r="24300" t="23035"/>
          <a:stretch/>
        </p:blipFill>
        <p:spPr>
          <a:xfrm>
            <a:off x="198025" y="1560900"/>
            <a:ext cx="3261550" cy="2364625"/>
          </a:xfrm>
          <a:prstGeom prst="rect">
            <a:avLst/>
          </a:prstGeom>
          <a:noFill/>
          <a:ln>
            <a:noFill/>
          </a:ln>
        </p:spPr>
      </p:pic>
      <p:pic>
        <p:nvPicPr>
          <p:cNvPr id="266" name="Google Shape;266;p31"/>
          <p:cNvPicPr preferRelativeResize="0"/>
          <p:nvPr/>
        </p:nvPicPr>
        <p:blipFill rotWithShape="1">
          <a:blip r:embed="rId5">
            <a:alphaModFix/>
          </a:blip>
          <a:srcRect b="13067" l="0" r="0" t="18910"/>
          <a:stretch/>
        </p:blipFill>
        <p:spPr>
          <a:xfrm>
            <a:off x="6361025" y="1560900"/>
            <a:ext cx="2607299" cy="2364626"/>
          </a:xfrm>
          <a:prstGeom prst="rect">
            <a:avLst/>
          </a:prstGeom>
          <a:noFill/>
          <a:ln>
            <a:noFill/>
          </a:ln>
        </p:spPr>
      </p:pic>
      <p:sp>
        <p:nvSpPr>
          <p:cNvPr id="267" name="Google Shape;267;p31"/>
          <p:cNvSpPr txBox="1"/>
          <p:nvPr/>
        </p:nvSpPr>
        <p:spPr>
          <a:xfrm>
            <a:off x="337800" y="4123525"/>
            <a:ext cx="8491800" cy="75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With a fast drying glue ( i recommend </a:t>
            </a:r>
            <a:r>
              <a:rPr lang="en" u="sng">
                <a:solidFill>
                  <a:schemeClr val="hlink"/>
                </a:solidFill>
                <a:hlinkClick r:id="rId6"/>
              </a:rPr>
              <a:t>Loctite 60 sec glue</a:t>
            </a:r>
            <a:r>
              <a:rPr lang="en">
                <a:solidFill>
                  <a:srgbClr val="FFFFFF"/>
                </a:solidFill>
              </a:rPr>
              <a:t> ) carefully cover the part where the front Cover fits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1914900" cy="164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PRINTED PARTS</a:t>
            </a:r>
            <a:endParaRPr/>
          </a:p>
        </p:txBody>
      </p:sp>
      <p:pic>
        <p:nvPicPr>
          <p:cNvPr id="66" name="Google Shape;66;p14"/>
          <p:cNvPicPr preferRelativeResize="0"/>
          <p:nvPr/>
        </p:nvPicPr>
        <p:blipFill>
          <a:blip r:embed="rId3">
            <a:alphaModFix/>
          </a:blip>
          <a:stretch>
            <a:fillRect/>
          </a:stretch>
        </p:blipFill>
        <p:spPr>
          <a:xfrm>
            <a:off x="2285475" y="233375"/>
            <a:ext cx="2972226" cy="2012676"/>
          </a:xfrm>
          <a:prstGeom prst="rect">
            <a:avLst/>
          </a:prstGeom>
          <a:noFill/>
          <a:ln>
            <a:noFill/>
          </a:ln>
        </p:spPr>
      </p:pic>
      <p:pic>
        <p:nvPicPr>
          <p:cNvPr id="67" name="Google Shape;67;p14"/>
          <p:cNvPicPr preferRelativeResize="0"/>
          <p:nvPr/>
        </p:nvPicPr>
        <p:blipFill>
          <a:blip r:embed="rId4">
            <a:alphaModFix/>
          </a:blip>
          <a:stretch>
            <a:fillRect/>
          </a:stretch>
        </p:blipFill>
        <p:spPr>
          <a:xfrm>
            <a:off x="5546250" y="233375"/>
            <a:ext cx="3133607" cy="2012675"/>
          </a:xfrm>
          <a:prstGeom prst="rect">
            <a:avLst/>
          </a:prstGeom>
          <a:noFill/>
          <a:ln>
            <a:noFill/>
          </a:ln>
        </p:spPr>
      </p:pic>
      <p:pic>
        <p:nvPicPr>
          <p:cNvPr id="68" name="Google Shape;68;p14"/>
          <p:cNvPicPr preferRelativeResize="0"/>
          <p:nvPr/>
        </p:nvPicPr>
        <p:blipFill rotWithShape="1">
          <a:blip r:embed="rId5">
            <a:alphaModFix/>
          </a:blip>
          <a:srcRect b="0" l="7394" r="12496" t="0"/>
          <a:stretch/>
        </p:blipFill>
        <p:spPr>
          <a:xfrm>
            <a:off x="3075176" y="2833675"/>
            <a:ext cx="2380924" cy="1885201"/>
          </a:xfrm>
          <a:prstGeom prst="rect">
            <a:avLst/>
          </a:prstGeom>
          <a:noFill/>
          <a:ln>
            <a:noFill/>
          </a:ln>
        </p:spPr>
      </p:pic>
      <p:pic>
        <p:nvPicPr>
          <p:cNvPr id="69" name="Google Shape;69;p14"/>
          <p:cNvPicPr preferRelativeResize="0"/>
          <p:nvPr/>
        </p:nvPicPr>
        <p:blipFill>
          <a:blip r:embed="rId6">
            <a:alphaModFix/>
          </a:blip>
          <a:stretch>
            <a:fillRect/>
          </a:stretch>
        </p:blipFill>
        <p:spPr>
          <a:xfrm>
            <a:off x="5716100" y="2833675"/>
            <a:ext cx="3165565" cy="1885200"/>
          </a:xfrm>
          <a:prstGeom prst="rect">
            <a:avLst/>
          </a:prstGeom>
          <a:noFill/>
          <a:ln>
            <a:noFill/>
          </a:ln>
        </p:spPr>
      </p:pic>
      <p:sp>
        <p:nvSpPr>
          <p:cNvPr id="70" name="Google Shape;70;p14"/>
          <p:cNvSpPr txBox="1"/>
          <p:nvPr/>
        </p:nvSpPr>
        <p:spPr>
          <a:xfrm>
            <a:off x="2401600" y="2352975"/>
            <a:ext cx="2693400" cy="366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Front (universal)</a:t>
            </a:r>
            <a:endParaRPr>
              <a:solidFill>
                <a:srgbClr val="FFFFFF"/>
              </a:solidFill>
            </a:endParaRPr>
          </a:p>
        </p:txBody>
      </p:sp>
      <p:sp>
        <p:nvSpPr>
          <p:cNvPr id="71" name="Google Shape;71;p14"/>
          <p:cNvSpPr txBox="1"/>
          <p:nvPr/>
        </p:nvSpPr>
        <p:spPr>
          <a:xfrm>
            <a:off x="5587600" y="2356413"/>
            <a:ext cx="26934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Back (</a:t>
            </a:r>
            <a:r>
              <a:rPr lang="en">
                <a:solidFill>
                  <a:srgbClr val="FF0000"/>
                </a:solidFill>
              </a:rPr>
              <a:t>brass version</a:t>
            </a:r>
            <a:r>
              <a:rPr lang="en">
                <a:solidFill>
                  <a:srgbClr val="FFFFFF"/>
                </a:solidFill>
              </a:rPr>
              <a:t>)</a:t>
            </a:r>
            <a:endParaRPr>
              <a:solidFill>
                <a:srgbClr val="FFFFFF"/>
              </a:solidFill>
            </a:endParaRPr>
          </a:p>
        </p:txBody>
      </p:sp>
      <p:sp>
        <p:nvSpPr>
          <p:cNvPr id="72" name="Google Shape;72;p14"/>
          <p:cNvSpPr txBox="1"/>
          <p:nvPr/>
        </p:nvSpPr>
        <p:spPr>
          <a:xfrm>
            <a:off x="3083950" y="4718863"/>
            <a:ext cx="26934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“Bellow” male</a:t>
            </a:r>
            <a:endParaRPr>
              <a:solidFill>
                <a:srgbClr val="FFFFFF"/>
              </a:solidFill>
            </a:endParaRPr>
          </a:p>
        </p:txBody>
      </p:sp>
      <p:sp>
        <p:nvSpPr>
          <p:cNvPr id="73" name="Google Shape;73;p14"/>
          <p:cNvSpPr txBox="1"/>
          <p:nvPr/>
        </p:nvSpPr>
        <p:spPr>
          <a:xfrm>
            <a:off x="5716100" y="4718863"/>
            <a:ext cx="26934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“Bellow” female</a:t>
            </a:r>
            <a:endParaRPr>
              <a:solidFill>
                <a:srgbClr val="FFFFFF"/>
              </a:solidFill>
            </a:endParaRPr>
          </a:p>
        </p:txBody>
      </p:sp>
      <p:sp>
        <p:nvSpPr>
          <p:cNvPr id="74" name="Google Shape;74;p14"/>
          <p:cNvSpPr/>
          <p:nvPr/>
        </p:nvSpPr>
        <p:spPr>
          <a:xfrm>
            <a:off x="7515925" y="1341775"/>
            <a:ext cx="437700" cy="437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Google Shape;75;p14"/>
          <p:cNvSpPr/>
          <p:nvPr/>
        </p:nvSpPr>
        <p:spPr>
          <a:xfrm>
            <a:off x="6268200" y="445025"/>
            <a:ext cx="437700" cy="437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Google Shape;76;p14"/>
          <p:cNvSpPr txBox="1"/>
          <p:nvPr/>
        </p:nvSpPr>
        <p:spPr>
          <a:xfrm>
            <a:off x="2887750" y="2634950"/>
            <a:ext cx="5600400" cy="65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77" name="Google Shape;77;p14"/>
          <p:cNvPicPr preferRelativeResize="0"/>
          <p:nvPr/>
        </p:nvPicPr>
        <p:blipFill rotWithShape="1">
          <a:blip r:embed="rId7">
            <a:alphaModFix/>
          </a:blip>
          <a:srcRect b="0" l="0" r="10273" t="0"/>
          <a:stretch/>
        </p:blipFill>
        <p:spPr>
          <a:xfrm>
            <a:off x="266176" y="2826800"/>
            <a:ext cx="2574299" cy="1885200"/>
          </a:xfrm>
          <a:prstGeom prst="rect">
            <a:avLst/>
          </a:prstGeom>
          <a:noFill/>
          <a:ln>
            <a:noFill/>
          </a:ln>
        </p:spPr>
      </p:pic>
      <p:sp>
        <p:nvSpPr>
          <p:cNvPr id="78" name="Google Shape;78;p14"/>
          <p:cNvSpPr txBox="1"/>
          <p:nvPr/>
        </p:nvSpPr>
        <p:spPr>
          <a:xfrm>
            <a:off x="266175" y="4718863"/>
            <a:ext cx="26934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Back (</a:t>
            </a:r>
            <a:r>
              <a:rPr lang="en">
                <a:solidFill>
                  <a:srgbClr val="00FF00"/>
                </a:solidFill>
              </a:rPr>
              <a:t>M3 version</a:t>
            </a:r>
            <a:r>
              <a:rPr lang="en">
                <a:solidFill>
                  <a:srgbClr val="FFFFFF"/>
                </a:solidFill>
              </a:rPr>
              <a:t>)</a:t>
            </a:r>
            <a:endParaRPr>
              <a:solidFill>
                <a:srgbClr val="FFFFFF"/>
              </a:solidFill>
            </a:endParaRPr>
          </a:p>
        </p:txBody>
      </p:sp>
      <p:sp>
        <p:nvSpPr>
          <p:cNvPr id="79" name="Google Shape;79;p14"/>
          <p:cNvSpPr/>
          <p:nvPr/>
        </p:nvSpPr>
        <p:spPr>
          <a:xfrm>
            <a:off x="2073425" y="3139725"/>
            <a:ext cx="437700" cy="4377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Google Shape;80;p14"/>
          <p:cNvSpPr/>
          <p:nvPr/>
        </p:nvSpPr>
        <p:spPr>
          <a:xfrm>
            <a:off x="625625" y="3825525"/>
            <a:ext cx="437700" cy="4377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FRONT COVER</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pic>
        <p:nvPicPr>
          <p:cNvPr id="273" name="Google Shape;273;p32"/>
          <p:cNvPicPr preferRelativeResize="0"/>
          <p:nvPr/>
        </p:nvPicPr>
        <p:blipFill>
          <a:blip r:embed="rId3">
            <a:alphaModFix/>
          </a:blip>
          <a:stretch>
            <a:fillRect/>
          </a:stretch>
        </p:blipFill>
        <p:spPr>
          <a:xfrm>
            <a:off x="2994600" y="774075"/>
            <a:ext cx="2865731" cy="3820974"/>
          </a:xfrm>
          <a:prstGeom prst="rect">
            <a:avLst/>
          </a:prstGeom>
          <a:noFill/>
          <a:ln>
            <a:noFill/>
          </a:ln>
        </p:spPr>
      </p:pic>
      <p:pic>
        <p:nvPicPr>
          <p:cNvPr id="274" name="Google Shape;274;p32"/>
          <p:cNvPicPr preferRelativeResize="0"/>
          <p:nvPr/>
        </p:nvPicPr>
        <p:blipFill rotWithShape="1">
          <a:blip r:embed="rId4">
            <a:alphaModFix/>
          </a:blip>
          <a:srcRect b="0" l="9676" r="5369" t="12663"/>
          <a:stretch/>
        </p:blipFill>
        <p:spPr>
          <a:xfrm>
            <a:off x="6044709" y="774075"/>
            <a:ext cx="2787590" cy="3820974"/>
          </a:xfrm>
          <a:prstGeom prst="rect">
            <a:avLst/>
          </a:prstGeom>
          <a:noFill/>
          <a:ln>
            <a:noFill/>
          </a:ln>
        </p:spPr>
      </p:pic>
      <p:sp>
        <p:nvSpPr>
          <p:cNvPr id="275" name="Google Shape;275;p32"/>
          <p:cNvSpPr txBox="1"/>
          <p:nvPr/>
        </p:nvSpPr>
        <p:spPr>
          <a:xfrm>
            <a:off x="311700" y="1386175"/>
            <a:ext cx="2341200" cy="341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Place the front cover on top of the body part </a:t>
            </a:r>
            <a:endParaRPr>
              <a:solidFill>
                <a:srgbClr val="FFFFFF"/>
              </a:solidFill>
            </a:endParaRPr>
          </a:p>
          <a:p>
            <a:pPr indent="0" lvl="0" marL="0">
              <a:spcBef>
                <a:spcPts val="0"/>
              </a:spcBef>
              <a:spcAft>
                <a:spcPts val="0"/>
              </a:spcAft>
              <a:buNone/>
            </a:pPr>
            <a:r>
              <a:rPr lang="en">
                <a:solidFill>
                  <a:srgbClr val="FF0000"/>
                </a:solidFill>
              </a:rPr>
              <a:t>(it you build the BRASS version cut the holes on the foil)</a:t>
            </a:r>
            <a:endParaRPr>
              <a:solidFill>
                <a:srgbClr val="FF0000"/>
              </a:solidFill>
            </a:endParaRPr>
          </a:p>
          <a:p>
            <a:pPr indent="0" lvl="0" marL="0">
              <a:spcBef>
                <a:spcPts val="0"/>
              </a:spcBef>
              <a:spcAft>
                <a:spcPts val="0"/>
              </a:spcAft>
              <a:buNone/>
            </a:pPr>
            <a:r>
              <a:t/>
            </a:r>
            <a:endParaRPr>
              <a:solidFill>
                <a:srgbClr val="FF0000"/>
              </a:solidFill>
            </a:endParaRPr>
          </a:p>
          <a:p>
            <a:pPr indent="0" lvl="0" marL="0">
              <a:spcBef>
                <a:spcPts val="0"/>
              </a:spcBef>
              <a:spcAft>
                <a:spcPts val="0"/>
              </a:spcAft>
              <a:buNone/>
            </a:pPr>
            <a:r>
              <a:rPr lang="en">
                <a:solidFill>
                  <a:srgbClr val="FFFFFF"/>
                </a:solidFill>
              </a:rPr>
              <a:t>Press the cover part till the glue cures.</a:t>
            </a:r>
            <a:endParaRPr>
              <a:solidFill>
                <a:srgbClr val="FFFFFF"/>
              </a:solidFill>
            </a:endParaRPr>
          </a:p>
          <a:p>
            <a:pPr indent="0" lvl="0" marL="0">
              <a:spcBef>
                <a:spcPts val="0"/>
              </a:spcBef>
              <a:spcAft>
                <a:spcPts val="0"/>
              </a:spcAft>
              <a:buNone/>
            </a:pPr>
            <a:r>
              <a:rPr lang="en">
                <a:solidFill>
                  <a:srgbClr val="FFFFFF"/>
                </a:solidFill>
              </a:rPr>
              <a:t>(Change the position of your fingers to get the two elements to stuck evenly)</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311700" y="445025"/>
            <a:ext cx="8520600" cy="105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t>PLACE THE BRASS THREADED INSERTS - </a:t>
            </a:r>
            <a:r>
              <a:rPr lang="en" sz="2800">
                <a:solidFill>
                  <a:srgbClr val="FF0000"/>
                </a:solidFill>
              </a:rPr>
              <a:t>BRASS VERSION ONLY</a:t>
            </a:r>
            <a:endParaRPr sz="2800">
              <a:solidFill>
                <a:srgbClr val="FF0000"/>
              </a:solidFill>
            </a:endParaRPr>
          </a:p>
          <a:p>
            <a:pPr indent="0" lvl="0" marL="0">
              <a:spcBef>
                <a:spcPts val="0"/>
              </a:spcBef>
              <a:spcAft>
                <a:spcPts val="0"/>
              </a:spcAft>
              <a:buNone/>
            </a:pPr>
            <a:r>
              <a:rPr lang="en" sz="1800">
                <a:solidFill>
                  <a:srgbClr val="FFFFFF"/>
                </a:solidFill>
              </a:rPr>
              <a:t>Jump forward to the slide 25 to continue with the M3 version</a:t>
            </a:r>
            <a:endParaRPr sz="1800">
              <a:solidFill>
                <a:srgbClr val="FFFFFF"/>
              </a:solidFill>
            </a:endParaRPr>
          </a:p>
        </p:txBody>
      </p:sp>
      <p:pic>
        <p:nvPicPr>
          <p:cNvPr id="281" name="Google Shape;281;p33"/>
          <p:cNvPicPr preferRelativeResize="0"/>
          <p:nvPr/>
        </p:nvPicPr>
        <p:blipFill rotWithShape="1">
          <a:blip r:embed="rId3">
            <a:alphaModFix/>
          </a:blip>
          <a:srcRect b="9595" l="16133" r="19846" t="16934"/>
          <a:stretch/>
        </p:blipFill>
        <p:spPr>
          <a:xfrm>
            <a:off x="952524" y="1583219"/>
            <a:ext cx="4274830" cy="3121799"/>
          </a:xfrm>
          <a:prstGeom prst="rect">
            <a:avLst/>
          </a:prstGeom>
          <a:noFill/>
          <a:ln>
            <a:noFill/>
          </a:ln>
        </p:spPr>
      </p:pic>
      <p:pic>
        <p:nvPicPr>
          <p:cNvPr id="282" name="Google Shape;282;p33"/>
          <p:cNvPicPr preferRelativeResize="0"/>
          <p:nvPr/>
        </p:nvPicPr>
        <p:blipFill rotWithShape="1">
          <a:blip r:embed="rId4">
            <a:alphaModFix/>
          </a:blip>
          <a:srcRect b="15389" l="10129" r="17516" t="21203"/>
          <a:stretch/>
        </p:blipFill>
        <p:spPr>
          <a:xfrm>
            <a:off x="5410306" y="1583219"/>
            <a:ext cx="2781193" cy="31218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311700" y="445025"/>
            <a:ext cx="8520600" cy="859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t>PLACE THE BRASS THREADED INSERTS - </a:t>
            </a:r>
            <a:r>
              <a:rPr lang="en" sz="2800">
                <a:solidFill>
                  <a:srgbClr val="FF0000"/>
                </a:solidFill>
              </a:rPr>
              <a:t>BRASS VERSION ONLY</a:t>
            </a:r>
            <a:endParaRPr sz="2800">
              <a:solidFill>
                <a:srgbClr val="FF0000"/>
              </a:solidFill>
            </a:endParaRPr>
          </a:p>
          <a:p>
            <a:pPr indent="0" lvl="0" marL="0">
              <a:spcBef>
                <a:spcPts val="0"/>
              </a:spcBef>
              <a:spcAft>
                <a:spcPts val="0"/>
              </a:spcAft>
              <a:buNone/>
            </a:pPr>
            <a:r>
              <a:rPr lang="en" sz="1800">
                <a:solidFill>
                  <a:srgbClr val="FFFFFF"/>
                </a:solidFill>
              </a:rPr>
              <a:t>Jump forward to the slide 25 to continue with the M3 version</a:t>
            </a:r>
            <a:endParaRPr sz="1800">
              <a:solidFill>
                <a:srgbClr val="FFFFFF"/>
              </a:solidFill>
            </a:endParaRPr>
          </a:p>
          <a:p>
            <a:pPr indent="0" lvl="0" marL="0">
              <a:spcBef>
                <a:spcPts val="0"/>
              </a:spcBef>
              <a:spcAft>
                <a:spcPts val="0"/>
              </a:spcAft>
              <a:buNone/>
            </a:pPr>
            <a:r>
              <a:t/>
            </a:r>
            <a:endParaRPr/>
          </a:p>
        </p:txBody>
      </p:sp>
      <p:pic>
        <p:nvPicPr>
          <p:cNvPr id="288" name="Google Shape;288;p34"/>
          <p:cNvPicPr preferRelativeResize="0"/>
          <p:nvPr/>
        </p:nvPicPr>
        <p:blipFill rotWithShape="1">
          <a:blip r:embed="rId3">
            <a:alphaModFix/>
          </a:blip>
          <a:srcRect b="5761" l="39037" r="27096" t="23377"/>
          <a:stretch/>
        </p:blipFill>
        <p:spPr>
          <a:xfrm>
            <a:off x="861975" y="1584175"/>
            <a:ext cx="1595827" cy="2504398"/>
          </a:xfrm>
          <a:prstGeom prst="rect">
            <a:avLst/>
          </a:prstGeom>
          <a:noFill/>
          <a:ln>
            <a:noFill/>
          </a:ln>
        </p:spPr>
      </p:pic>
      <p:pic>
        <p:nvPicPr>
          <p:cNvPr id="289" name="Google Shape;289;p34"/>
          <p:cNvPicPr preferRelativeResize="0"/>
          <p:nvPr/>
        </p:nvPicPr>
        <p:blipFill rotWithShape="1">
          <a:blip r:embed="rId4">
            <a:alphaModFix/>
          </a:blip>
          <a:srcRect b="0" l="33791" r="24594" t="15333"/>
          <a:stretch/>
        </p:blipFill>
        <p:spPr>
          <a:xfrm>
            <a:off x="3040200" y="1584175"/>
            <a:ext cx="1641308" cy="2504402"/>
          </a:xfrm>
          <a:prstGeom prst="rect">
            <a:avLst/>
          </a:prstGeom>
          <a:noFill/>
          <a:ln>
            <a:noFill/>
          </a:ln>
        </p:spPr>
      </p:pic>
      <p:pic>
        <p:nvPicPr>
          <p:cNvPr id="290" name="Google Shape;290;p34"/>
          <p:cNvPicPr preferRelativeResize="0"/>
          <p:nvPr/>
        </p:nvPicPr>
        <p:blipFill rotWithShape="1">
          <a:blip r:embed="rId5">
            <a:alphaModFix/>
          </a:blip>
          <a:srcRect b="6750" l="0" r="0" t="29138"/>
          <a:stretch/>
        </p:blipFill>
        <p:spPr>
          <a:xfrm>
            <a:off x="5101800" y="1584175"/>
            <a:ext cx="2929713" cy="2504402"/>
          </a:xfrm>
          <a:prstGeom prst="rect">
            <a:avLst/>
          </a:prstGeom>
          <a:noFill/>
          <a:ln>
            <a:noFill/>
          </a:ln>
        </p:spPr>
      </p:pic>
      <p:sp>
        <p:nvSpPr>
          <p:cNvPr id="291" name="Google Shape;291;p34"/>
          <p:cNvSpPr txBox="1"/>
          <p:nvPr/>
        </p:nvSpPr>
        <p:spPr>
          <a:xfrm>
            <a:off x="861975" y="4170125"/>
            <a:ext cx="7158000" cy="73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Drive the insert on a longer or larger M4 screw to protect your fingers from the heat. </a:t>
            </a:r>
            <a:endParaRPr>
              <a:solidFill>
                <a:srgbClr val="FFFFFF"/>
              </a:solidFill>
            </a:endParaRPr>
          </a:p>
          <a:p>
            <a:pPr indent="0" lvl="0" marL="0">
              <a:spcBef>
                <a:spcPts val="0"/>
              </a:spcBef>
              <a:spcAft>
                <a:spcPts val="0"/>
              </a:spcAft>
              <a:buNone/>
            </a:pPr>
            <a:r>
              <a:rPr lang="en">
                <a:solidFill>
                  <a:srgbClr val="FFFFFF"/>
                </a:solidFill>
              </a:rPr>
              <a:t>( Wear heat resistant gloves!!! ) Put the insert directly into the candle flame for about 15-20 sec.</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311700" y="445025"/>
            <a:ext cx="8520600" cy="859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PLACE THE BRASS THREADED INSERTS - </a:t>
            </a:r>
            <a:r>
              <a:rPr lang="en" sz="2800">
                <a:solidFill>
                  <a:srgbClr val="FF0000"/>
                </a:solidFill>
              </a:rPr>
              <a:t>BRASS VERSION ONLY</a:t>
            </a:r>
            <a:endParaRPr sz="2800">
              <a:solidFill>
                <a:srgbClr val="FF0000"/>
              </a:solidFill>
            </a:endParaRPr>
          </a:p>
          <a:p>
            <a:pPr indent="0" lvl="0" marL="0" rtl="0">
              <a:spcBef>
                <a:spcPts val="0"/>
              </a:spcBef>
              <a:spcAft>
                <a:spcPts val="0"/>
              </a:spcAft>
              <a:buNone/>
            </a:pPr>
            <a:r>
              <a:rPr lang="en" sz="1800">
                <a:solidFill>
                  <a:srgbClr val="FFFFFF"/>
                </a:solidFill>
              </a:rPr>
              <a:t>Jump forward to the slide 25 to continue with the M3 version</a:t>
            </a:r>
            <a:endParaRPr sz="1800">
              <a:solidFill>
                <a:srgbClr val="FFFFFF"/>
              </a:solidFill>
            </a:endParaRPr>
          </a:p>
          <a:p>
            <a:pPr indent="0" lvl="0" marL="0" rtl="0">
              <a:spcBef>
                <a:spcPts val="0"/>
              </a:spcBef>
              <a:spcAft>
                <a:spcPts val="0"/>
              </a:spcAft>
              <a:buNone/>
            </a:pPr>
            <a:r>
              <a:t/>
            </a:r>
            <a:endParaRPr/>
          </a:p>
        </p:txBody>
      </p:sp>
      <p:sp>
        <p:nvSpPr>
          <p:cNvPr id="297" name="Google Shape;297;p35"/>
          <p:cNvSpPr txBox="1"/>
          <p:nvPr/>
        </p:nvSpPr>
        <p:spPr>
          <a:xfrm>
            <a:off x="374650" y="4170125"/>
            <a:ext cx="8314500" cy="85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Press the hot insert in one of the holes till it reaches the bottom. Place all the four insert in the FRONT part of the camera and two more in the BACK part. </a:t>
            </a:r>
            <a:r>
              <a:rPr i="1" lang="en" sz="1200">
                <a:solidFill>
                  <a:srgbClr val="FFFFFF"/>
                </a:solidFill>
              </a:rPr>
              <a:t>(if you “screwed up” and the insert is crooked or something is not right, you can heat up the insert using the screw in it - but be careful, don’t melt your printed part)</a:t>
            </a:r>
            <a:endParaRPr i="1" sz="1200">
              <a:solidFill>
                <a:srgbClr val="FFFFFF"/>
              </a:solidFill>
            </a:endParaRPr>
          </a:p>
        </p:txBody>
      </p:sp>
      <p:pic>
        <p:nvPicPr>
          <p:cNvPr id="298" name="Google Shape;298;p35"/>
          <p:cNvPicPr preferRelativeResize="0"/>
          <p:nvPr/>
        </p:nvPicPr>
        <p:blipFill>
          <a:blip r:embed="rId3">
            <a:alphaModFix/>
          </a:blip>
          <a:stretch>
            <a:fillRect/>
          </a:stretch>
        </p:blipFill>
        <p:spPr>
          <a:xfrm>
            <a:off x="4637150" y="1456925"/>
            <a:ext cx="1920599" cy="2560799"/>
          </a:xfrm>
          <a:prstGeom prst="rect">
            <a:avLst/>
          </a:prstGeom>
          <a:noFill/>
          <a:ln>
            <a:noFill/>
          </a:ln>
        </p:spPr>
      </p:pic>
      <p:pic>
        <p:nvPicPr>
          <p:cNvPr id="299" name="Google Shape;299;p35"/>
          <p:cNvPicPr preferRelativeResize="0"/>
          <p:nvPr/>
        </p:nvPicPr>
        <p:blipFill>
          <a:blip r:embed="rId4">
            <a:alphaModFix/>
          </a:blip>
          <a:stretch>
            <a:fillRect/>
          </a:stretch>
        </p:blipFill>
        <p:spPr>
          <a:xfrm>
            <a:off x="2505899" y="1456925"/>
            <a:ext cx="1920599" cy="2560799"/>
          </a:xfrm>
          <a:prstGeom prst="rect">
            <a:avLst/>
          </a:prstGeom>
          <a:noFill/>
          <a:ln>
            <a:noFill/>
          </a:ln>
        </p:spPr>
      </p:pic>
      <p:pic>
        <p:nvPicPr>
          <p:cNvPr id="300" name="Google Shape;300;p35"/>
          <p:cNvPicPr preferRelativeResize="0"/>
          <p:nvPr/>
        </p:nvPicPr>
        <p:blipFill>
          <a:blip r:embed="rId5">
            <a:alphaModFix/>
          </a:blip>
          <a:stretch>
            <a:fillRect/>
          </a:stretch>
        </p:blipFill>
        <p:spPr>
          <a:xfrm>
            <a:off x="374648" y="1456925"/>
            <a:ext cx="1920599" cy="2560799"/>
          </a:xfrm>
          <a:prstGeom prst="rect">
            <a:avLst/>
          </a:prstGeom>
          <a:noFill/>
          <a:ln>
            <a:noFill/>
          </a:ln>
        </p:spPr>
      </p:pic>
      <p:pic>
        <p:nvPicPr>
          <p:cNvPr id="301" name="Google Shape;301;p35"/>
          <p:cNvPicPr preferRelativeResize="0"/>
          <p:nvPr/>
        </p:nvPicPr>
        <p:blipFill>
          <a:blip r:embed="rId6">
            <a:alphaModFix/>
          </a:blip>
          <a:stretch>
            <a:fillRect/>
          </a:stretch>
        </p:blipFill>
        <p:spPr>
          <a:xfrm>
            <a:off x="6768399" y="1456925"/>
            <a:ext cx="1920599" cy="2560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311700" y="445025"/>
            <a:ext cx="8520600" cy="859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PLACE THE BRASS THREADED INSERTS - </a:t>
            </a:r>
            <a:r>
              <a:rPr lang="en" sz="2800">
                <a:solidFill>
                  <a:srgbClr val="FF0000"/>
                </a:solidFill>
              </a:rPr>
              <a:t>BRASS VERSION ONLY</a:t>
            </a:r>
            <a:endParaRPr sz="2800">
              <a:solidFill>
                <a:srgbClr val="FF0000"/>
              </a:solidFill>
            </a:endParaRPr>
          </a:p>
          <a:p>
            <a:pPr indent="0" lvl="0" marL="0" rtl="0">
              <a:spcBef>
                <a:spcPts val="0"/>
              </a:spcBef>
              <a:spcAft>
                <a:spcPts val="0"/>
              </a:spcAft>
              <a:buNone/>
            </a:pPr>
            <a:r>
              <a:rPr lang="en" sz="1800">
                <a:solidFill>
                  <a:srgbClr val="FFFFFF"/>
                </a:solidFill>
              </a:rPr>
              <a:t>Jump forward to the slide 25 to continue with the M3 version</a:t>
            </a:r>
            <a:endParaRPr sz="1800">
              <a:solidFill>
                <a:srgbClr val="FFFFFF"/>
              </a:solidFill>
            </a:endParaRPr>
          </a:p>
          <a:p>
            <a:pPr indent="0" lvl="0" marL="0" rtl="0">
              <a:spcBef>
                <a:spcPts val="0"/>
              </a:spcBef>
              <a:spcAft>
                <a:spcPts val="0"/>
              </a:spcAft>
              <a:buNone/>
            </a:pPr>
            <a:r>
              <a:t/>
            </a:r>
            <a:endParaRPr/>
          </a:p>
        </p:txBody>
      </p:sp>
      <p:sp>
        <p:nvSpPr>
          <p:cNvPr id="307" name="Google Shape;307;p36"/>
          <p:cNvSpPr txBox="1"/>
          <p:nvPr/>
        </p:nvSpPr>
        <p:spPr>
          <a:xfrm>
            <a:off x="755000" y="4170125"/>
            <a:ext cx="7553700" cy="85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Don’t forget the BACK part of the camera. There are two holes on the side where the inserts must be placed</a:t>
            </a:r>
            <a:endParaRPr i="1" sz="1200">
              <a:solidFill>
                <a:srgbClr val="FFFFFF"/>
              </a:solidFill>
            </a:endParaRPr>
          </a:p>
        </p:txBody>
      </p:sp>
      <p:pic>
        <p:nvPicPr>
          <p:cNvPr id="308" name="Google Shape;308;p36"/>
          <p:cNvPicPr preferRelativeResize="0"/>
          <p:nvPr/>
        </p:nvPicPr>
        <p:blipFill>
          <a:blip r:embed="rId3">
            <a:alphaModFix/>
          </a:blip>
          <a:stretch>
            <a:fillRect/>
          </a:stretch>
        </p:blipFill>
        <p:spPr>
          <a:xfrm>
            <a:off x="160250" y="1622461"/>
            <a:ext cx="3018214" cy="2263676"/>
          </a:xfrm>
          <a:prstGeom prst="rect">
            <a:avLst/>
          </a:prstGeom>
          <a:noFill/>
          <a:ln>
            <a:noFill/>
          </a:ln>
        </p:spPr>
      </p:pic>
      <p:sp>
        <p:nvSpPr>
          <p:cNvPr id="309" name="Google Shape;309;p36"/>
          <p:cNvSpPr/>
          <p:nvPr/>
        </p:nvSpPr>
        <p:spPr>
          <a:xfrm>
            <a:off x="1644905" y="2260954"/>
            <a:ext cx="267900" cy="268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Google Shape;310;p36"/>
          <p:cNvSpPr/>
          <p:nvPr/>
        </p:nvSpPr>
        <p:spPr>
          <a:xfrm>
            <a:off x="1779622" y="1789443"/>
            <a:ext cx="267900" cy="268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11" name="Google Shape;311;p36"/>
          <p:cNvPicPr preferRelativeResize="0"/>
          <p:nvPr/>
        </p:nvPicPr>
        <p:blipFill>
          <a:blip r:embed="rId4">
            <a:alphaModFix/>
          </a:blip>
          <a:stretch>
            <a:fillRect/>
          </a:stretch>
        </p:blipFill>
        <p:spPr>
          <a:xfrm>
            <a:off x="3313182" y="1622461"/>
            <a:ext cx="3524382" cy="2263674"/>
          </a:xfrm>
          <a:prstGeom prst="rect">
            <a:avLst/>
          </a:prstGeom>
          <a:noFill/>
          <a:ln>
            <a:noFill/>
          </a:ln>
        </p:spPr>
      </p:pic>
      <p:sp>
        <p:nvSpPr>
          <p:cNvPr id="312" name="Google Shape;312;p36"/>
          <p:cNvSpPr/>
          <p:nvPr/>
        </p:nvSpPr>
        <p:spPr>
          <a:xfrm rot="1768395">
            <a:off x="3724956" y="1684735"/>
            <a:ext cx="494495" cy="26788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Google Shape;313;p36"/>
          <p:cNvSpPr/>
          <p:nvPr/>
        </p:nvSpPr>
        <p:spPr>
          <a:xfrm rot="-8960428">
            <a:off x="5806022" y="3157950"/>
            <a:ext cx="494180" cy="26821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14" name="Google Shape;314;p36"/>
          <p:cNvPicPr preferRelativeResize="0"/>
          <p:nvPr/>
        </p:nvPicPr>
        <p:blipFill rotWithShape="1">
          <a:blip r:embed="rId5">
            <a:alphaModFix/>
          </a:blip>
          <a:srcRect b="8152" l="8443" r="10288" t="23457"/>
          <a:stretch/>
        </p:blipFill>
        <p:spPr>
          <a:xfrm>
            <a:off x="6972275" y="1605487"/>
            <a:ext cx="2017463" cy="2263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THREAD and KNOB</a:t>
            </a:r>
            <a:endParaRPr/>
          </a:p>
        </p:txBody>
      </p:sp>
      <p:pic>
        <p:nvPicPr>
          <p:cNvPr id="320" name="Google Shape;320;p37"/>
          <p:cNvPicPr preferRelativeResize="0"/>
          <p:nvPr/>
        </p:nvPicPr>
        <p:blipFill rotWithShape="1">
          <a:blip r:embed="rId3">
            <a:alphaModFix/>
          </a:blip>
          <a:srcRect b="22704" l="8909" r="4920" t="19374"/>
          <a:stretch/>
        </p:blipFill>
        <p:spPr>
          <a:xfrm>
            <a:off x="429155" y="1677375"/>
            <a:ext cx="2469450" cy="2213176"/>
          </a:xfrm>
          <a:prstGeom prst="rect">
            <a:avLst/>
          </a:prstGeom>
          <a:noFill/>
          <a:ln>
            <a:noFill/>
          </a:ln>
        </p:spPr>
      </p:pic>
      <p:pic>
        <p:nvPicPr>
          <p:cNvPr id="321" name="Google Shape;321;p37"/>
          <p:cNvPicPr preferRelativeResize="0"/>
          <p:nvPr/>
        </p:nvPicPr>
        <p:blipFill rotWithShape="1">
          <a:blip r:embed="rId4">
            <a:alphaModFix/>
          </a:blip>
          <a:srcRect b="19042" l="0" r="0" t="28827"/>
          <a:stretch/>
        </p:blipFill>
        <p:spPr>
          <a:xfrm>
            <a:off x="5555405" y="1677375"/>
            <a:ext cx="3184113" cy="2213176"/>
          </a:xfrm>
          <a:prstGeom prst="rect">
            <a:avLst/>
          </a:prstGeom>
          <a:noFill/>
          <a:ln>
            <a:noFill/>
          </a:ln>
        </p:spPr>
      </p:pic>
      <p:pic>
        <p:nvPicPr>
          <p:cNvPr id="322" name="Google Shape;322;p37"/>
          <p:cNvPicPr preferRelativeResize="0"/>
          <p:nvPr/>
        </p:nvPicPr>
        <p:blipFill rotWithShape="1">
          <a:blip r:embed="rId5">
            <a:alphaModFix/>
          </a:blip>
          <a:srcRect b="20678" l="0" r="25138" t="22119"/>
          <a:stretch/>
        </p:blipFill>
        <p:spPr>
          <a:xfrm>
            <a:off x="3140830" y="1677375"/>
            <a:ext cx="2172338" cy="2213176"/>
          </a:xfrm>
          <a:prstGeom prst="rect">
            <a:avLst/>
          </a:prstGeom>
          <a:noFill/>
          <a:ln>
            <a:noFill/>
          </a:ln>
        </p:spPr>
      </p:pic>
      <p:sp>
        <p:nvSpPr>
          <p:cNvPr id="323" name="Google Shape;323;p37"/>
          <p:cNvSpPr txBox="1"/>
          <p:nvPr/>
        </p:nvSpPr>
        <p:spPr>
          <a:xfrm>
            <a:off x="431000" y="4100250"/>
            <a:ext cx="8308500" cy="74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After sanding and cleaning the parts, put some glue in the square shaped hole of the KNOB and put it on the THREAD (the way you see on the third image) </a:t>
            </a:r>
            <a:endParaRPr>
              <a:solidFill>
                <a:srgbClr val="FFFFFF"/>
              </a:solidFill>
            </a:endParaRPr>
          </a:p>
          <a:p>
            <a:pPr indent="0" lvl="0" marL="0">
              <a:spcBef>
                <a:spcPts val="0"/>
              </a:spcBef>
              <a:spcAft>
                <a:spcPts val="0"/>
              </a:spcAft>
              <a:buNone/>
            </a:pPr>
            <a:r>
              <a:rPr i="1" lang="en" sz="1200">
                <a:solidFill>
                  <a:srgbClr val="CCCCCC"/>
                </a:solidFill>
              </a:rPr>
              <a:t>(Turn the knob a few times, just to be sure it isn’t stuck)</a:t>
            </a:r>
            <a:endParaRPr i="1" sz="1200">
              <a:solidFill>
                <a:srgbClr val="CCCCC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THREAD and KNOB</a:t>
            </a:r>
            <a:endParaRPr/>
          </a:p>
        </p:txBody>
      </p:sp>
      <p:sp>
        <p:nvSpPr>
          <p:cNvPr id="329" name="Google Shape;329;p38"/>
          <p:cNvSpPr txBox="1"/>
          <p:nvPr/>
        </p:nvSpPr>
        <p:spPr>
          <a:xfrm>
            <a:off x="590250" y="4100250"/>
            <a:ext cx="7762800" cy="74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Put an ordinary O-ring on the knob to make the grip more comfortable.</a:t>
            </a:r>
            <a:endParaRPr>
              <a:solidFill>
                <a:srgbClr val="FFFFFF"/>
              </a:solidFill>
            </a:endParaRPr>
          </a:p>
          <a:p>
            <a:pPr indent="0" lvl="0" marL="0" rtl="0">
              <a:spcBef>
                <a:spcPts val="0"/>
              </a:spcBef>
              <a:spcAft>
                <a:spcPts val="0"/>
              </a:spcAft>
              <a:buNone/>
            </a:pPr>
            <a:r>
              <a:t/>
            </a:r>
            <a:endParaRPr>
              <a:solidFill>
                <a:srgbClr val="FFFFFF"/>
              </a:solidFill>
            </a:endParaRPr>
          </a:p>
        </p:txBody>
      </p:sp>
      <p:pic>
        <p:nvPicPr>
          <p:cNvPr id="330" name="Google Shape;330;p38"/>
          <p:cNvPicPr preferRelativeResize="0"/>
          <p:nvPr/>
        </p:nvPicPr>
        <p:blipFill rotWithShape="1">
          <a:blip r:embed="rId3">
            <a:alphaModFix/>
          </a:blip>
          <a:srcRect b="24706" l="0" r="0" t="18261"/>
          <a:stretch/>
        </p:blipFill>
        <p:spPr>
          <a:xfrm>
            <a:off x="4700125" y="1170125"/>
            <a:ext cx="3652892" cy="2777723"/>
          </a:xfrm>
          <a:prstGeom prst="rect">
            <a:avLst/>
          </a:prstGeom>
          <a:noFill/>
          <a:ln>
            <a:noFill/>
          </a:ln>
        </p:spPr>
      </p:pic>
      <p:pic>
        <p:nvPicPr>
          <p:cNvPr id="331" name="Google Shape;331;p38"/>
          <p:cNvPicPr preferRelativeResize="0"/>
          <p:nvPr/>
        </p:nvPicPr>
        <p:blipFill rotWithShape="1">
          <a:blip r:embed="rId4">
            <a:alphaModFix/>
          </a:blip>
          <a:srcRect b="11706" l="0" r="0" t="34616"/>
          <a:stretch/>
        </p:blipFill>
        <p:spPr>
          <a:xfrm>
            <a:off x="590245" y="1170125"/>
            <a:ext cx="3881130" cy="27777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“BELLOWS”</a:t>
            </a:r>
            <a:endParaRPr/>
          </a:p>
          <a:p>
            <a:pPr indent="0" lvl="0" marL="0" rtl="0">
              <a:spcBef>
                <a:spcPts val="0"/>
              </a:spcBef>
              <a:spcAft>
                <a:spcPts val="0"/>
              </a:spcAft>
              <a:buNone/>
            </a:pPr>
            <a:r>
              <a:t/>
            </a:r>
            <a:endParaRPr/>
          </a:p>
        </p:txBody>
      </p:sp>
      <p:pic>
        <p:nvPicPr>
          <p:cNvPr id="337" name="Google Shape;337;p39"/>
          <p:cNvPicPr preferRelativeResize="0"/>
          <p:nvPr/>
        </p:nvPicPr>
        <p:blipFill rotWithShape="1">
          <a:blip r:embed="rId3">
            <a:alphaModFix/>
          </a:blip>
          <a:srcRect b="24839" l="17556" r="20033" t="9009"/>
          <a:stretch/>
        </p:blipFill>
        <p:spPr>
          <a:xfrm>
            <a:off x="2912100" y="1426452"/>
            <a:ext cx="3599350" cy="2527699"/>
          </a:xfrm>
          <a:prstGeom prst="rect">
            <a:avLst/>
          </a:prstGeom>
          <a:noFill/>
          <a:ln>
            <a:noFill/>
          </a:ln>
        </p:spPr>
      </p:pic>
      <p:pic>
        <p:nvPicPr>
          <p:cNvPr id="338" name="Google Shape;338;p39"/>
          <p:cNvPicPr preferRelativeResize="0"/>
          <p:nvPr/>
        </p:nvPicPr>
        <p:blipFill rotWithShape="1">
          <a:blip r:embed="rId4">
            <a:alphaModFix/>
          </a:blip>
          <a:srcRect b="33465" l="37097" r="32258" t="13767"/>
          <a:stretch/>
        </p:blipFill>
        <p:spPr>
          <a:xfrm>
            <a:off x="6616596" y="1426452"/>
            <a:ext cx="2215705" cy="2527699"/>
          </a:xfrm>
          <a:prstGeom prst="rect">
            <a:avLst/>
          </a:prstGeom>
          <a:noFill/>
          <a:ln>
            <a:noFill/>
          </a:ln>
        </p:spPr>
      </p:pic>
      <p:pic>
        <p:nvPicPr>
          <p:cNvPr id="339" name="Google Shape;339;p39"/>
          <p:cNvPicPr preferRelativeResize="0"/>
          <p:nvPr/>
        </p:nvPicPr>
        <p:blipFill rotWithShape="1">
          <a:blip r:embed="rId5">
            <a:alphaModFix/>
          </a:blip>
          <a:srcRect b="26220" l="30796" r="27343" t="14670"/>
          <a:stretch/>
        </p:blipFill>
        <p:spPr>
          <a:xfrm>
            <a:off x="145492" y="1426450"/>
            <a:ext cx="2661460" cy="24897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“BELLOWS”</a:t>
            </a:r>
            <a:endParaRPr/>
          </a:p>
          <a:p>
            <a:pPr indent="0" lvl="0" marL="0" rtl="0">
              <a:spcBef>
                <a:spcPts val="0"/>
              </a:spcBef>
              <a:spcAft>
                <a:spcPts val="0"/>
              </a:spcAft>
              <a:buNone/>
            </a:pPr>
            <a:r>
              <a:t/>
            </a:r>
            <a:endParaRPr/>
          </a:p>
        </p:txBody>
      </p:sp>
      <p:pic>
        <p:nvPicPr>
          <p:cNvPr id="345" name="Google Shape;345;p40"/>
          <p:cNvPicPr preferRelativeResize="0"/>
          <p:nvPr/>
        </p:nvPicPr>
        <p:blipFill>
          <a:blip r:embed="rId3">
            <a:alphaModFix/>
          </a:blip>
          <a:stretch>
            <a:fillRect/>
          </a:stretch>
        </p:blipFill>
        <p:spPr>
          <a:xfrm>
            <a:off x="5461027" y="1126917"/>
            <a:ext cx="2960898" cy="1807524"/>
          </a:xfrm>
          <a:prstGeom prst="rect">
            <a:avLst/>
          </a:prstGeom>
          <a:noFill/>
          <a:ln>
            <a:noFill/>
          </a:ln>
        </p:spPr>
      </p:pic>
      <p:pic>
        <p:nvPicPr>
          <p:cNvPr id="346" name="Google Shape;346;p40"/>
          <p:cNvPicPr preferRelativeResize="0"/>
          <p:nvPr/>
        </p:nvPicPr>
        <p:blipFill rotWithShape="1">
          <a:blip r:embed="rId4">
            <a:alphaModFix/>
          </a:blip>
          <a:srcRect b="0" l="0" r="3203" t="0"/>
          <a:stretch/>
        </p:blipFill>
        <p:spPr>
          <a:xfrm>
            <a:off x="2575800" y="1116725"/>
            <a:ext cx="2774151" cy="1807525"/>
          </a:xfrm>
          <a:prstGeom prst="rect">
            <a:avLst/>
          </a:prstGeom>
          <a:noFill/>
          <a:ln>
            <a:noFill/>
          </a:ln>
        </p:spPr>
      </p:pic>
      <p:pic>
        <p:nvPicPr>
          <p:cNvPr id="347" name="Google Shape;347;p40"/>
          <p:cNvPicPr preferRelativeResize="0"/>
          <p:nvPr/>
        </p:nvPicPr>
        <p:blipFill>
          <a:blip r:embed="rId5">
            <a:alphaModFix/>
          </a:blip>
          <a:stretch>
            <a:fillRect/>
          </a:stretch>
        </p:blipFill>
        <p:spPr>
          <a:xfrm>
            <a:off x="2575799" y="3019450"/>
            <a:ext cx="2960901" cy="1971650"/>
          </a:xfrm>
          <a:prstGeom prst="rect">
            <a:avLst/>
          </a:prstGeom>
          <a:noFill/>
          <a:ln>
            <a:noFill/>
          </a:ln>
        </p:spPr>
      </p:pic>
      <p:pic>
        <p:nvPicPr>
          <p:cNvPr id="348" name="Google Shape;348;p40"/>
          <p:cNvPicPr preferRelativeResize="0"/>
          <p:nvPr/>
        </p:nvPicPr>
        <p:blipFill>
          <a:blip r:embed="rId6">
            <a:alphaModFix/>
          </a:blip>
          <a:stretch>
            <a:fillRect/>
          </a:stretch>
        </p:blipFill>
        <p:spPr>
          <a:xfrm>
            <a:off x="5659049" y="3019450"/>
            <a:ext cx="2774152" cy="1971650"/>
          </a:xfrm>
          <a:prstGeom prst="rect">
            <a:avLst/>
          </a:prstGeom>
          <a:noFill/>
          <a:ln>
            <a:noFill/>
          </a:ln>
        </p:spPr>
      </p:pic>
      <p:sp>
        <p:nvSpPr>
          <p:cNvPr id="349" name="Google Shape;349;p40"/>
          <p:cNvSpPr/>
          <p:nvPr/>
        </p:nvSpPr>
        <p:spPr>
          <a:xfrm>
            <a:off x="5576002" y="1013867"/>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Google Shape;350;p40"/>
          <p:cNvSpPr/>
          <p:nvPr/>
        </p:nvSpPr>
        <p:spPr>
          <a:xfrm>
            <a:off x="7527596" y="720715"/>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Google Shape;351;p40"/>
          <p:cNvSpPr/>
          <p:nvPr/>
        </p:nvSpPr>
        <p:spPr>
          <a:xfrm>
            <a:off x="8113899" y="1341964"/>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Google Shape;352;p40"/>
          <p:cNvSpPr/>
          <p:nvPr/>
        </p:nvSpPr>
        <p:spPr>
          <a:xfrm>
            <a:off x="6173954" y="1646764"/>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3" name="Google Shape;353;p40"/>
          <p:cNvSpPr/>
          <p:nvPr/>
        </p:nvSpPr>
        <p:spPr>
          <a:xfrm>
            <a:off x="3452775" y="2789320"/>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Google Shape;354;p40"/>
          <p:cNvSpPr/>
          <p:nvPr/>
        </p:nvSpPr>
        <p:spPr>
          <a:xfrm>
            <a:off x="2919375" y="3639169"/>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Google Shape;355;p40"/>
          <p:cNvSpPr/>
          <p:nvPr/>
        </p:nvSpPr>
        <p:spPr>
          <a:xfrm>
            <a:off x="4290975" y="3949307"/>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6" name="Google Shape;356;p40"/>
          <p:cNvSpPr/>
          <p:nvPr/>
        </p:nvSpPr>
        <p:spPr>
          <a:xfrm>
            <a:off x="4801078" y="3081501"/>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7" name="Google Shape;357;p40"/>
          <p:cNvSpPr/>
          <p:nvPr/>
        </p:nvSpPr>
        <p:spPr>
          <a:xfrm>
            <a:off x="6295472" y="3802246"/>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8" name="Google Shape;358;p40"/>
          <p:cNvSpPr/>
          <p:nvPr/>
        </p:nvSpPr>
        <p:spPr>
          <a:xfrm>
            <a:off x="7719975" y="3825543"/>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9" name="Google Shape;359;p40"/>
          <p:cNvSpPr/>
          <p:nvPr/>
        </p:nvSpPr>
        <p:spPr>
          <a:xfrm>
            <a:off x="7696678" y="2811646"/>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Google Shape;360;p40"/>
          <p:cNvSpPr/>
          <p:nvPr/>
        </p:nvSpPr>
        <p:spPr>
          <a:xfrm>
            <a:off x="6278485" y="2876198"/>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Google Shape;361;p40"/>
          <p:cNvSpPr/>
          <p:nvPr/>
        </p:nvSpPr>
        <p:spPr>
          <a:xfrm>
            <a:off x="3213193" y="1541443"/>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Google Shape;362;p40"/>
          <p:cNvSpPr/>
          <p:nvPr/>
        </p:nvSpPr>
        <p:spPr>
          <a:xfrm>
            <a:off x="2873447" y="990085"/>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Google Shape;363;p40"/>
          <p:cNvSpPr/>
          <p:nvPr/>
        </p:nvSpPr>
        <p:spPr>
          <a:xfrm>
            <a:off x="4626047" y="907576"/>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Google Shape;364;p40"/>
          <p:cNvSpPr/>
          <p:nvPr/>
        </p:nvSpPr>
        <p:spPr>
          <a:xfrm>
            <a:off x="4954144" y="1446314"/>
            <a:ext cx="116400" cy="4776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Google Shape;365;p40"/>
          <p:cNvSpPr txBox="1"/>
          <p:nvPr/>
        </p:nvSpPr>
        <p:spPr>
          <a:xfrm>
            <a:off x="326150" y="1234725"/>
            <a:ext cx="2076600" cy="348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(There are 4mm wide 3mm deep holes on the prints for neodinium magnets.) </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But i recommend gluing the parts together:</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“BELLOW MALE” to BODY FRONT PART</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“BELLOW FEMALE” to</a:t>
            </a:r>
            <a:endParaRPr>
              <a:solidFill>
                <a:srgbClr val="FFFFFF"/>
              </a:solidFill>
            </a:endParaRPr>
          </a:p>
          <a:p>
            <a:pPr indent="0" lvl="0" marL="0">
              <a:spcBef>
                <a:spcPts val="0"/>
              </a:spcBef>
              <a:spcAft>
                <a:spcPts val="0"/>
              </a:spcAft>
              <a:buNone/>
            </a:pPr>
            <a:r>
              <a:rPr lang="en">
                <a:solidFill>
                  <a:srgbClr val="FFFFFF"/>
                </a:solidFill>
              </a:rPr>
              <a:t>BODY BACK PART</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1"/>
          <p:cNvSpPr txBox="1"/>
          <p:nvPr>
            <p:ph type="title"/>
          </p:nvPr>
        </p:nvSpPr>
        <p:spPr>
          <a:xfrm>
            <a:off x="311700" y="4488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“BELLOWS”</a:t>
            </a:r>
            <a:endParaRPr/>
          </a:p>
          <a:p>
            <a:pPr indent="0" lvl="0" marL="0" rtl="0">
              <a:spcBef>
                <a:spcPts val="0"/>
              </a:spcBef>
              <a:spcAft>
                <a:spcPts val="0"/>
              </a:spcAft>
              <a:buNone/>
            </a:pPr>
            <a:r>
              <a:t/>
            </a:r>
            <a:endParaRPr/>
          </a:p>
        </p:txBody>
      </p:sp>
      <p:sp>
        <p:nvSpPr>
          <p:cNvPr id="371" name="Google Shape;371;p41"/>
          <p:cNvSpPr txBox="1"/>
          <p:nvPr/>
        </p:nvSpPr>
        <p:spPr>
          <a:xfrm>
            <a:off x="326150" y="1234725"/>
            <a:ext cx="2076600" cy="348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You can lock down the “bellows” with placing  M3 screws and nuts.</a:t>
            </a:r>
            <a:endParaRPr>
              <a:solidFill>
                <a:srgbClr val="FFFFFF"/>
              </a:solidFill>
            </a:endParaRPr>
          </a:p>
          <a:p>
            <a:pPr indent="0" lvl="0" marL="0">
              <a:spcBef>
                <a:spcPts val="0"/>
              </a:spcBef>
              <a:spcAft>
                <a:spcPts val="0"/>
              </a:spcAft>
              <a:buNone/>
            </a:pPr>
            <a:r>
              <a:t/>
            </a:r>
            <a:endParaRPr>
              <a:solidFill>
                <a:srgbClr val="FFFFFF"/>
              </a:solidFill>
            </a:endParaRPr>
          </a:p>
          <a:p>
            <a:pPr indent="0" lvl="0" marL="0" rtl="0">
              <a:spcBef>
                <a:spcPts val="0"/>
              </a:spcBef>
              <a:spcAft>
                <a:spcPts val="0"/>
              </a:spcAft>
              <a:buNone/>
            </a:pPr>
            <a:r>
              <a:rPr lang="en">
                <a:solidFill>
                  <a:srgbClr val="FFFFFF"/>
                </a:solidFill>
              </a:rPr>
              <a:t>If you don’t - just cover the holes from the inside.</a:t>
            </a:r>
            <a:endParaRPr>
              <a:solidFill>
                <a:srgbClr val="FFFFFF"/>
              </a:solidFill>
            </a:endParaRPr>
          </a:p>
        </p:txBody>
      </p:sp>
      <p:pic>
        <p:nvPicPr>
          <p:cNvPr id="372" name="Google Shape;372;p41"/>
          <p:cNvPicPr preferRelativeResize="0"/>
          <p:nvPr/>
        </p:nvPicPr>
        <p:blipFill>
          <a:blip r:embed="rId3">
            <a:alphaModFix/>
          </a:blip>
          <a:stretch>
            <a:fillRect/>
          </a:stretch>
        </p:blipFill>
        <p:spPr>
          <a:xfrm>
            <a:off x="3013803" y="1062780"/>
            <a:ext cx="5508947" cy="3483000"/>
          </a:xfrm>
          <a:prstGeom prst="rect">
            <a:avLst/>
          </a:prstGeom>
          <a:noFill/>
          <a:ln>
            <a:noFill/>
          </a:ln>
        </p:spPr>
      </p:pic>
      <p:sp>
        <p:nvSpPr>
          <p:cNvPr id="373" name="Google Shape;373;p41"/>
          <p:cNvSpPr/>
          <p:nvPr/>
        </p:nvSpPr>
        <p:spPr>
          <a:xfrm rot="-1805544">
            <a:off x="5381506" y="3296465"/>
            <a:ext cx="920231" cy="628942"/>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4" name="Google Shape;374;p41"/>
          <p:cNvSpPr/>
          <p:nvPr/>
        </p:nvSpPr>
        <p:spPr>
          <a:xfrm rot="9019060">
            <a:off x="5440688" y="1421318"/>
            <a:ext cx="920251" cy="628819"/>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00" y="445025"/>
            <a:ext cx="2328000" cy="1635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PRINTED PARTS</a:t>
            </a:r>
            <a:endParaRPr/>
          </a:p>
        </p:txBody>
      </p:sp>
      <p:pic>
        <p:nvPicPr>
          <p:cNvPr id="86" name="Google Shape;86;p15"/>
          <p:cNvPicPr preferRelativeResize="0"/>
          <p:nvPr/>
        </p:nvPicPr>
        <p:blipFill rotWithShape="1">
          <a:blip r:embed="rId3">
            <a:alphaModFix/>
          </a:blip>
          <a:srcRect b="0" l="6341" r="16414" t="0"/>
          <a:stretch/>
        </p:blipFill>
        <p:spPr>
          <a:xfrm>
            <a:off x="3150275" y="120050"/>
            <a:ext cx="2012675" cy="1960700"/>
          </a:xfrm>
          <a:prstGeom prst="rect">
            <a:avLst/>
          </a:prstGeom>
          <a:noFill/>
          <a:ln>
            <a:noFill/>
          </a:ln>
        </p:spPr>
      </p:pic>
      <p:pic>
        <p:nvPicPr>
          <p:cNvPr id="87" name="Google Shape;87;p15"/>
          <p:cNvPicPr preferRelativeResize="0"/>
          <p:nvPr/>
        </p:nvPicPr>
        <p:blipFill rotWithShape="1">
          <a:blip r:embed="rId4">
            <a:alphaModFix/>
          </a:blip>
          <a:srcRect b="0" l="0" r="23989" t="0"/>
          <a:stretch/>
        </p:blipFill>
        <p:spPr>
          <a:xfrm>
            <a:off x="5673650" y="120050"/>
            <a:ext cx="2143700" cy="1960700"/>
          </a:xfrm>
          <a:prstGeom prst="rect">
            <a:avLst/>
          </a:prstGeom>
          <a:noFill/>
          <a:ln>
            <a:noFill/>
          </a:ln>
        </p:spPr>
      </p:pic>
      <p:pic>
        <p:nvPicPr>
          <p:cNvPr id="88" name="Google Shape;88;p15"/>
          <p:cNvPicPr preferRelativeResize="0"/>
          <p:nvPr/>
        </p:nvPicPr>
        <p:blipFill rotWithShape="1">
          <a:blip r:embed="rId5">
            <a:alphaModFix/>
          </a:blip>
          <a:srcRect b="0" l="15185" r="19305" t="0"/>
          <a:stretch/>
        </p:blipFill>
        <p:spPr>
          <a:xfrm>
            <a:off x="256275" y="2732200"/>
            <a:ext cx="1740350" cy="1821375"/>
          </a:xfrm>
          <a:prstGeom prst="rect">
            <a:avLst/>
          </a:prstGeom>
          <a:noFill/>
          <a:ln>
            <a:noFill/>
          </a:ln>
        </p:spPr>
      </p:pic>
      <p:pic>
        <p:nvPicPr>
          <p:cNvPr id="89" name="Google Shape;89;p15"/>
          <p:cNvPicPr preferRelativeResize="0"/>
          <p:nvPr/>
        </p:nvPicPr>
        <p:blipFill>
          <a:blip r:embed="rId6">
            <a:alphaModFix/>
          </a:blip>
          <a:stretch>
            <a:fillRect/>
          </a:stretch>
        </p:blipFill>
        <p:spPr>
          <a:xfrm>
            <a:off x="2250389" y="2732200"/>
            <a:ext cx="3269246" cy="1821375"/>
          </a:xfrm>
          <a:prstGeom prst="rect">
            <a:avLst/>
          </a:prstGeom>
          <a:noFill/>
          <a:ln>
            <a:noFill/>
          </a:ln>
        </p:spPr>
      </p:pic>
      <p:sp>
        <p:nvSpPr>
          <p:cNvPr id="90" name="Google Shape;90;p15"/>
          <p:cNvSpPr txBox="1"/>
          <p:nvPr/>
        </p:nvSpPr>
        <p:spPr>
          <a:xfrm>
            <a:off x="3150275" y="2223025"/>
            <a:ext cx="26934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Thread </a:t>
            </a:r>
            <a:endParaRPr>
              <a:solidFill>
                <a:srgbClr val="FFFFFF"/>
              </a:solidFill>
            </a:endParaRPr>
          </a:p>
        </p:txBody>
      </p:sp>
      <p:sp>
        <p:nvSpPr>
          <p:cNvPr id="91" name="Google Shape;91;p15"/>
          <p:cNvSpPr txBox="1"/>
          <p:nvPr/>
        </p:nvSpPr>
        <p:spPr>
          <a:xfrm>
            <a:off x="5673650" y="2223025"/>
            <a:ext cx="26934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Knob</a:t>
            </a:r>
            <a:endParaRPr>
              <a:solidFill>
                <a:srgbClr val="FFFFFF"/>
              </a:solidFill>
            </a:endParaRPr>
          </a:p>
        </p:txBody>
      </p:sp>
      <p:sp>
        <p:nvSpPr>
          <p:cNvPr id="92" name="Google Shape;92;p15"/>
          <p:cNvSpPr txBox="1"/>
          <p:nvPr/>
        </p:nvSpPr>
        <p:spPr>
          <a:xfrm>
            <a:off x="183988" y="4631550"/>
            <a:ext cx="26934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Rail cover</a:t>
            </a:r>
            <a:endParaRPr>
              <a:solidFill>
                <a:srgbClr val="FFFFFF"/>
              </a:solidFill>
            </a:endParaRPr>
          </a:p>
        </p:txBody>
      </p:sp>
      <p:sp>
        <p:nvSpPr>
          <p:cNvPr id="93" name="Google Shape;93;p15"/>
          <p:cNvSpPr txBox="1"/>
          <p:nvPr/>
        </p:nvSpPr>
        <p:spPr>
          <a:xfrm>
            <a:off x="2250388" y="4631550"/>
            <a:ext cx="26934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Front cover ( </a:t>
            </a:r>
            <a:r>
              <a:rPr lang="en">
                <a:solidFill>
                  <a:srgbClr val="FF0000"/>
                </a:solidFill>
              </a:rPr>
              <a:t>brass version</a:t>
            </a:r>
            <a:r>
              <a:rPr lang="en">
                <a:solidFill>
                  <a:srgbClr val="FFFFFF"/>
                </a:solidFill>
              </a:rPr>
              <a:t> )</a:t>
            </a:r>
            <a:endParaRPr>
              <a:solidFill>
                <a:srgbClr val="FFFFFF"/>
              </a:solidFill>
            </a:endParaRPr>
          </a:p>
        </p:txBody>
      </p:sp>
      <p:sp>
        <p:nvSpPr>
          <p:cNvPr id="94" name="Google Shape;94;p15"/>
          <p:cNvSpPr/>
          <p:nvPr/>
        </p:nvSpPr>
        <p:spPr>
          <a:xfrm>
            <a:off x="3539238" y="3860050"/>
            <a:ext cx="437700" cy="437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Google Shape;95;p15"/>
          <p:cNvSpPr/>
          <p:nvPr/>
        </p:nvSpPr>
        <p:spPr>
          <a:xfrm>
            <a:off x="4615338" y="3391888"/>
            <a:ext cx="437700" cy="437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 name="Google Shape;96;p15"/>
          <p:cNvSpPr/>
          <p:nvPr/>
        </p:nvSpPr>
        <p:spPr>
          <a:xfrm>
            <a:off x="3607263" y="3006138"/>
            <a:ext cx="437700" cy="437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Google Shape;97;p15"/>
          <p:cNvSpPr/>
          <p:nvPr/>
        </p:nvSpPr>
        <p:spPr>
          <a:xfrm>
            <a:off x="2508513" y="3424038"/>
            <a:ext cx="437700" cy="437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8" name="Google Shape;98;p15"/>
          <p:cNvPicPr preferRelativeResize="0"/>
          <p:nvPr/>
        </p:nvPicPr>
        <p:blipFill>
          <a:blip r:embed="rId7">
            <a:alphaModFix/>
          </a:blip>
          <a:stretch>
            <a:fillRect/>
          </a:stretch>
        </p:blipFill>
        <p:spPr>
          <a:xfrm>
            <a:off x="5672035" y="2742325"/>
            <a:ext cx="3319564" cy="1798560"/>
          </a:xfrm>
          <a:prstGeom prst="rect">
            <a:avLst/>
          </a:prstGeom>
          <a:noFill/>
          <a:ln>
            <a:noFill/>
          </a:ln>
        </p:spPr>
      </p:pic>
      <p:sp>
        <p:nvSpPr>
          <p:cNvPr id="99" name="Google Shape;99;p15"/>
          <p:cNvSpPr txBox="1"/>
          <p:nvPr/>
        </p:nvSpPr>
        <p:spPr>
          <a:xfrm>
            <a:off x="5673638" y="4631550"/>
            <a:ext cx="26934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Front cover ( </a:t>
            </a:r>
            <a:r>
              <a:rPr lang="en">
                <a:solidFill>
                  <a:srgbClr val="00FF00"/>
                </a:solidFill>
              </a:rPr>
              <a:t>M3 version</a:t>
            </a:r>
            <a:r>
              <a:rPr lang="en">
                <a:solidFill>
                  <a:srgbClr val="00FF00"/>
                </a:solidFill>
              </a:rPr>
              <a:t> </a:t>
            </a:r>
            <a:r>
              <a:rPr lang="en">
                <a:solidFill>
                  <a:srgbClr val="FFFFFF"/>
                </a:solidFill>
              </a:rPr>
              <a:t>)</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SET SCREWS and ALU RODS</a:t>
            </a:r>
            <a:endParaRPr/>
          </a:p>
        </p:txBody>
      </p:sp>
      <p:pic>
        <p:nvPicPr>
          <p:cNvPr id="380" name="Google Shape;380;p42"/>
          <p:cNvPicPr preferRelativeResize="0"/>
          <p:nvPr/>
        </p:nvPicPr>
        <p:blipFill rotWithShape="1">
          <a:blip r:embed="rId3">
            <a:alphaModFix/>
          </a:blip>
          <a:srcRect b="0" l="33628" r="11955" t="5793"/>
          <a:stretch/>
        </p:blipFill>
        <p:spPr>
          <a:xfrm>
            <a:off x="6592195" y="1327925"/>
            <a:ext cx="2108232" cy="2737375"/>
          </a:xfrm>
          <a:prstGeom prst="rect">
            <a:avLst/>
          </a:prstGeom>
          <a:noFill/>
          <a:ln>
            <a:noFill/>
          </a:ln>
        </p:spPr>
      </p:pic>
      <p:pic>
        <p:nvPicPr>
          <p:cNvPr id="381" name="Google Shape;381;p42"/>
          <p:cNvPicPr preferRelativeResize="0"/>
          <p:nvPr/>
        </p:nvPicPr>
        <p:blipFill rotWithShape="1">
          <a:blip r:embed="rId4">
            <a:alphaModFix/>
          </a:blip>
          <a:srcRect b="20574" l="9449" r="19014" t="23334"/>
          <a:stretch/>
        </p:blipFill>
        <p:spPr>
          <a:xfrm>
            <a:off x="311700" y="1327925"/>
            <a:ext cx="2618377" cy="2737372"/>
          </a:xfrm>
          <a:prstGeom prst="rect">
            <a:avLst/>
          </a:prstGeom>
          <a:noFill/>
          <a:ln>
            <a:noFill/>
          </a:ln>
        </p:spPr>
      </p:pic>
      <p:pic>
        <p:nvPicPr>
          <p:cNvPr id="382" name="Google Shape;382;p42"/>
          <p:cNvPicPr preferRelativeResize="0"/>
          <p:nvPr/>
        </p:nvPicPr>
        <p:blipFill rotWithShape="1">
          <a:blip r:embed="rId5">
            <a:alphaModFix/>
          </a:blip>
          <a:srcRect b="11270" l="0" r="0" t="23280"/>
          <a:stretch/>
        </p:blipFill>
        <p:spPr>
          <a:xfrm>
            <a:off x="3192728" y="1327925"/>
            <a:ext cx="3136812" cy="2737372"/>
          </a:xfrm>
          <a:prstGeom prst="rect">
            <a:avLst/>
          </a:prstGeom>
          <a:noFill/>
          <a:ln>
            <a:noFill/>
          </a:ln>
        </p:spPr>
      </p:pic>
      <p:sp>
        <p:nvSpPr>
          <p:cNvPr id="383" name="Google Shape;383;p42"/>
          <p:cNvSpPr txBox="1"/>
          <p:nvPr/>
        </p:nvSpPr>
        <p:spPr>
          <a:xfrm>
            <a:off x="361100" y="4216725"/>
            <a:ext cx="8363700" cy="71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Install the set screws and the aluminium RODs. The tip of the set screw will hold the aluminium rod in its place. </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 / 4 ” to 3 / 8 ”</a:t>
            </a:r>
            <a:endParaRPr/>
          </a:p>
        </p:txBody>
      </p:sp>
      <p:pic>
        <p:nvPicPr>
          <p:cNvPr id="389" name="Google Shape;389;p43"/>
          <p:cNvPicPr preferRelativeResize="0"/>
          <p:nvPr/>
        </p:nvPicPr>
        <p:blipFill rotWithShape="1">
          <a:blip r:embed="rId3">
            <a:alphaModFix/>
          </a:blip>
          <a:srcRect b="0" l="0" r="0" t="35224"/>
          <a:stretch/>
        </p:blipFill>
        <p:spPr>
          <a:xfrm>
            <a:off x="5550975" y="1530304"/>
            <a:ext cx="2865727" cy="2475049"/>
          </a:xfrm>
          <a:prstGeom prst="rect">
            <a:avLst/>
          </a:prstGeom>
          <a:noFill/>
          <a:ln>
            <a:noFill/>
          </a:ln>
        </p:spPr>
      </p:pic>
      <p:pic>
        <p:nvPicPr>
          <p:cNvPr id="390" name="Google Shape;390;p43"/>
          <p:cNvPicPr preferRelativeResize="0"/>
          <p:nvPr/>
        </p:nvPicPr>
        <p:blipFill rotWithShape="1">
          <a:blip r:embed="rId4">
            <a:alphaModFix/>
          </a:blip>
          <a:srcRect b="0" l="0" r="0" t="35224"/>
          <a:stretch/>
        </p:blipFill>
        <p:spPr>
          <a:xfrm>
            <a:off x="648150" y="1530304"/>
            <a:ext cx="2865727" cy="2475049"/>
          </a:xfrm>
          <a:prstGeom prst="rect">
            <a:avLst/>
          </a:prstGeom>
          <a:noFill/>
          <a:ln>
            <a:noFill/>
          </a:ln>
        </p:spPr>
      </p:pic>
      <p:pic>
        <p:nvPicPr>
          <p:cNvPr id="391" name="Google Shape;391;p43"/>
          <p:cNvPicPr preferRelativeResize="0"/>
          <p:nvPr/>
        </p:nvPicPr>
        <p:blipFill rotWithShape="1">
          <a:blip r:embed="rId5">
            <a:alphaModFix/>
          </a:blip>
          <a:srcRect b="14524" l="14600" r="15036" t="12854"/>
          <a:stretch/>
        </p:blipFill>
        <p:spPr>
          <a:xfrm>
            <a:off x="3919200" y="2124380"/>
            <a:ext cx="1218950" cy="1258025"/>
          </a:xfrm>
          <a:prstGeom prst="rect">
            <a:avLst/>
          </a:prstGeom>
          <a:noFill/>
          <a:ln>
            <a:noFill/>
          </a:ln>
        </p:spPr>
      </p:pic>
      <p:sp>
        <p:nvSpPr>
          <p:cNvPr id="392" name="Google Shape;392;p43"/>
          <p:cNvSpPr txBox="1"/>
          <p:nvPr/>
        </p:nvSpPr>
        <p:spPr>
          <a:xfrm>
            <a:off x="687250" y="4228375"/>
            <a:ext cx="77295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Drive a </a:t>
            </a:r>
            <a:r>
              <a:rPr lang="en" sz="1650" u="sng">
                <a:solidFill>
                  <a:srgbClr val="FFFFFF"/>
                </a:solidFill>
                <a:highlight>
                  <a:srgbClr val="222222"/>
                </a:highlight>
                <a:hlinkClick r:id="rId6"/>
              </a:rPr>
              <a:t>1/4" to 3/8" Camera Convert Screw</a:t>
            </a:r>
            <a:r>
              <a:rPr lang="en">
                <a:solidFill>
                  <a:srgbClr val="FFFFFF"/>
                </a:solidFill>
              </a:rPr>
              <a:t> at the bottom of the FRONT part. </a:t>
            </a:r>
            <a:endParaRPr>
              <a:solidFill>
                <a:srgbClr val="FFFFFF"/>
              </a:solidFill>
            </a:endParaRPr>
          </a:p>
          <a:p>
            <a:pPr indent="0" lvl="0" marL="0">
              <a:spcBef>
                <a:spcPts val="0"/>
              </a:spcBef>
              <a:spcAft>
                <a:spcPts val="0"/>
              </a:spcAft>
              <a:buNone/>
            </a:pPr>
            <a:r>
              <a:rPr i="1" lang="en" sz="1200">
                <a:solidFill>
                  <a:srgbClr val="FFFFFF"/>
                </a:solidFill>
              </a:rPr>
              <a:t>(You can add some glue to make it permanent.)</a:t>
            </a:r>
            <a:endParaRPr i="1" sz="12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44"/>
          <p:cNvSpPr txBox="1"/>
          <p:nvPr>
            <p:ph type="title"/>
          </p:nvPr>
        </p:nvSpPr>
        <p:spPr>
          <a:xfrm>
            <a:off x="3640800" y="1999050"/>
            <a:ext cx="18624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t>WHAT YOU NEED TO GET </a:t>
            </a:r>
            <a:endParaRPr u="sng"/>
          </a:p>
        </p:txBody>
      </p:sp>
      <p:sp>
        <p:nvSpPr>
          <p:cNvPr id="105" name="Google Shape;105;p16"/>
          <p:cNvSpPr txBox="1"/>
          <p:nvPr/>
        </p:nvSpPr>
        <p:spPr>
          <a:xfrm>
            <a:off x="311700" y="1652925"/>
            <a:ext cx="5202000" cy="1225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u="sng">
                <a:solidFill>
                  <a:schemeClr val="hlink"/>
                </a:solidFill>
                <a:hlinkClick r:id="rId3"/>
              </a:rPr>
              <a:t>BRASS THREADED INSERT</a:t>
            </a:r>
            <a:r>
              <a:rPr lang="en" sz="1800">
                <a:solidFill>
                  <a:srgbClr val="FFFFFF"/>
                </a:solidFill>
              </a:rPr>
              <a:t> - 6PCS</a:t>
            </a:r>
            <a:endParaRPr sz="1800">
              <a:solidFill>
                <a:srgbClr val="FFFFFF"/>
              </a:solidFill>
            </a:endParaRPr>
          </a:p>
        </p:txBody>
      </p:sp>
      <p:pic>
        <p:nvPicPr>
          <p:cNvPr id="106" name="Google Shape;106;p16"/>
          <p:cNvPicPr preferRelativeResize="0"/>
          <p:nvPr/>
        </p:nvPicPr>
        <p:blipFill>
          <a:blip r:embed="rId4">
            <a:alphaModFix/>
          </a:blip>
          <a:stretch>
            <a:fillRect/>
          </a:stretch>
        </p:blipFill>
        <p:spPr>
          <a:xfrm>
            <a:off x="5244825" y="1330625"/>
            <a:ext cx="2830250" cy="1490600"/>
          </a:xfrm>
          <a:prstGeom prst="rect">
            <a:avLst/>
          </a:prstGeom>
          <a:noFill/>
          <a:ln>
            <a:noFill/>
          </a:ln>
        </p:spPr>
      </p:pic>
      <p:sp>
        <p:nvSpPr>
          <p:cNvPr id="107" name="Google Shape;107;p16"/>
          <p:cNvSpPr txBox="1"/>
          <p:nvPr/>
        </p:nvSpPr>
        <p:spPr>
          <a:xfrm>
            <a:off x="447250" y="2139075"/>
            <a:ext cx="42879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M4 / 0H - 9mm / T - 1mm / L - 5mm</a:t>
            </a:r>
            <a:endParaRPr>
              <a:solidFill>
                <a:srgbClr val="FFFFFF"/>
              </a:solidFill>
            </a:endParaRPr>
          </a:p>
          <a:p>
            <a:pPr indent="0" lvl="0" marL="0">
              <a:spcBef>
                <a:spcPts val="0"/>
              </a:spcBef>
              <a:spcAft>
                <a:spcPts val="0"/>
              </a:spcAft>
              <a:buNone/>
            </a:pPr>
            <a:r>
              <a:rPr lang="en">
                <a:solidFill>
                  <a:srgbClr val="FFFFFF"/>
                </a:solidFill>
              </a:rPr>
              <a:t> </a:t>
            </a:r>
            <a:endParaRPr>
              <a:solidFill>
                <a:srgbClr val="FFFFFF"/>
              </a:solidFill>
            </a:endParaRPr>
          </a:p>
        </p:txBody>
      </p:sp>
      <p:pic>
        <p:nvPicPr>
          <p:cNvPr id="108" name="Google Shape;108;p16"/>
          <p:cNvPicPr preferRelativeResize="0"/>
          <p:nvPr/>
        </p:nvPicPr>
        <p:blipFill rotWithShape="1">
          <a:blip r:embed="rId5">
            <a:alphaModFix/>
          </a:blip>
          <a:srcRect b="57042" l="0" r="0" t="0"/>
          <a:stretch/>
        </p:blipFill>
        <p:spPr>
          <a:xfrm>
            <a:off x="5244825" y="3334975"/>
            <a:ext cx="3441900" cy="1225125"/>
          </a:xfrm>
          <a:prstGeom prst="rect">
            <a:avLst/>
          </a:prstGeom>
          <a:noFill/>
          <a:ln>
            <a:noFill/>
          </a:ln>
        </p:spPr>
      </p:pic>
      <p:sp>
        <p:nvSpPr>
          <p:cNvPr id="109" name="Google Shape;109;p16"/>
          <p:cNvSpPr txBox="1"/>
          <p:nvPr/>
        </p:nvSpPr>
        <p:spPr>
          <a:xfrm>
            <a:off x="486150" y="3364175"/>
            <a:ext cx="4085700" cy="43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M3 NUT - approx. 20PCS</a:t>
            </a:r>
            <a:endParaRPr>
              <a:solidFill>
                <a:srgbClr val="FFFFFF"/>
              </a:solidFill>
            </a:endParaRPr>
          </a:p>
        </p:txBody>
      </p:sp>
      <p:pic>
        <p:nvPicPr>
          <p:cNvPr id="110" name="Google Shape;110;p16"/>
          <p:cNvPicPr preferRelativeResize="0"/>
          <p:nvPr/>
        </p:nvPicPr>
        <p:blipFill rotWithShape="1">
          <a:blip r:embed="rId6">
            <a:alphaModFix/>
          </a:blip>
          <a:srcRect b="35110" l="0" r="0" t="60047"/>
          <a:stretch/>
        </p:blipFill>
        <p:spPr>
          <a:xfrm>
            <a:off x="486150" y="4379450"/>
            <a:ext cx="4502625" cy="180649"/>
          </a:xfrm>
          <a:prstGeom prst="rect">
            <a:avLst/>
          </a:prstGeom>
          <a:noFill/>
          <a:ln>
            <a:noFill/>
          </a:ln>
        </p:spPr>
      </p:pic>
      <p:pic>
        <p:nvPicPr>
          <p:cNvPr id="111" name="Google Shape;111;p16"/>
          <p:cNvPicPr preferRelativeResize="0"/>
          <p:nvPr/>
        </p:nvPicPr>
        <p:blipFill rotWithShape="1">
          <a:blip r:embed="rId7">
            <a:alphaModFix/>
          </a:blip>
          <a:srcRect b="46053" l="0" r="0" t="43708"/>
          <a:stretch/>
        </p:blipFill>
        <p:spPr>
          <a:xfrm>
            <a:off x="486150" y="3997496"/>
            <a:ext cx="4502625" cy="381950"/>
          </a:xfrm>
          <a:prstGeom prst="rect">
            <a:avLst/>
          </a:prstGeom>
          <a:noFill/>
          <a:ln>
            <a:noFill/>
          </a:ln>
        </p:spPr>
      </p:pic>
      <p:sp>
        <p:nvSpPr>
          <p:cNvPr id="112" name="Google Shape;112;p16"/>
          <p:cNvSpPr txBox="1"/>
          <p:nvPr/>
        </p:nvSpPr>
        <p:spPr>
          <a:xfrm>
            <a:off x="418100" y="1137600"/>
            <a:ext cx="4085700" cy="515400"/>
          </a:xfrm>
          <a:prstGeom prst="rect">
            <a:avLst/>
          </a:prstGeom>
          <a:noFill/>
          <a:ln>
            <a:noFill/>
          </a:ln>
        </p:spPr>
        <p:txBody>
          <a:bodyPr anchorCtr="0" anchor="t" bIns="91425" lIns="91425" spcFirstLastPara="1" rIns="91425" wrap="square" tIns="91425">
            <a:noAutofit/>
          </a:bodyPr>
          <a:lstStyle/>
          <a:p>
            <a:pPr indent="-381000" lvl="0" marL="457200">
              <a:spcBef>
                <a:spcPts val="0"/>
              </a:spcBef>
              <a:spcAft>
                <a:spcPts val="0"/>
              </a:spcAft>
              <a:buClr>
                <a:srgbClr val="FF0000"/>
              </a:buClr>
              <a:buSzPts val="2400"/>
              <a:buAutoNum type="arabicPeriod"/>
            </a:pPr>
            <a:r>
              <a:rPr b="1" lang="en" sz="1800">
                <a:solidFill>
                  <a:srgbClr val="FF0000"/>
                </a:solidFill>
              </a:rPr>
              <a:t>BRASS VERSION ONLY</a:t>
            </a:r>
            <a:endParaRPr b="1" sz="2400">
              <a:solidFill>
                <a:srgbClr val="FF0000"/>
              </a:solidFill>
            </a:endParaRPr>
          </a:p>
        </p:txBody>
      </p:sp>
      <p:sp>
        <p:nvSpPr>
          <p:cNvPr id="113" name="Google Shape;113;p16"/>
          <p:cNvSpPr txBox="1"/>
          <p:nvPr/>
        </p:nvSpPr>
        <p:spPr>
          <a:xfrm>
            <a:off x="418100" y="2780275"/>
            <a:ext cx="437400" cy="51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rPr>
              <a:t>2</a:t>
            </a:r>
            <a:r>
              <a:rPr b="1" lang="en" sz="2400">
                <a:solidFill>
                  <a:srgbClr val="FFFFFF"/>
                </a:solidFill>
              </a:rPr>
              <a:t>.</a:t>
            </a:r>
            <a:endParaRPr b="1" sz="2400">
              <a:solidFill>
                <a:srgbClr val="FFFFFF"/>
              </a:solidFill>
            </a:endParaRPr>
          </a:p>
        </p:txBody>
      </p:sp>
      <p:cxnSp>
        <p:nvCxnSpPr>
          <p:cNvPr id="114" name="Google Shape;114;p16"/>
          <p:cNvCxnSpPr/>
          <p:nvPr/>
        </p:nvCxnSpPr>
        <p:spPr>
          <a:xfrm flipH="1">
            <a:off x="934400" y="2273875"/>
            <a:ext cx="101700" cy="1296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t>WHAT YOU NEED TO GET </a:t>
            </a:r>
            <a:endParaRPr/>
          </a:p>
        </p:txBody>
      </p:sp>
      <p:pic>
        <p:nvPicPr>
          <p:cNvPr id="120" name="Google Shape;120;p17"/>
          <p:cNvPicPr preferRelativeResize="0"/>
          <p:nvPr/>
        </p:nvPicPr>
        <p:blipFill>
          <a:blip r:embed="rId3">
            <a:alphaModFix/>
          </a:blip>
          <a:stretch>
            <a:fillRect/>
          </a:stretch>
        </p:blipFill>
        <p:spPr>
          <a:xfrm>
            <a:off x="2703091" y="1215350"/>
            <a:ext cx="1662650" cy="1662650"/>
          </a:xfrm>
          <a:prstGeom prst="rect">
            <a:avLst/>
          </a:prstGeom>
          <a:noFill/>
          <a:ln>
            <a:noFill/>
          </a:ln>
        </p:spPr>
      </p:pic>
      <p:sp>
        <p:nvSpPr>
          <p:cNvPr id="121" name="Google Shape;121;p17"/>
          <p:cNvSpPr txBox="1"/>
          <p:nvPr/>
        </p:nvSpPr>
        <p:spPr>
          <a:xfrm>
            <a:off x="738950" y="1900950"/>
            <a:ext cx="2576700" cy="67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8mm ROD</a:t>
            </a:r>
            <a:r>
              <a:rPr lang="en">
                <a:solidFill>
                  <a:srgbClr val="FFFFFF"/>
                </a:solidFill>
              </a:rPr>
              <a:t> - 2PCS</a:t>
            </a:r>
            <a:endParaRPr>
              <a:solidFill>
                <a:srgbClr val="FFFFFF"/>
              </a:solidFill>
            </a:endParaRPr>
          </a:p>
          <a:p>
            <a:pPr indent="0" lvl="0" marL="0" rtl="0">
              <a:spcBef>
                <a:spcPts val="0"/>
              </a:spcBef>
              <a:spcAft>
                <a:spcPts val="0"/>
              </a:spcAft>
              <a:buNone/>
            </a:pPr>
            <a:r>
              <a:rPr lang="en">
                <a:solidFill>
                  <a:srgbClr val="FFFFFF"/>
                </a:solidFill>
              </a:rPr>
              <a:t>Min. 50mm / piece</a:t>
            </a:r>
            <a:endParaRPr>
              <a:solidFill>
                <a:srgbClr val="FFFFFF"/>
              </a:solidFill>
            </a:endParaRPr>
          </a:p>
        </p:txBody>
      </p:sp>
      <p:sp>
        <p:nvSpPr>
          <p:cNvPr id="122" name="Google Shape;122;p17"/>
          <p:cNvSpPr txBox="1"/>
          <p:nvPr/>
        </p:nvSpPr>
        <p:spPr>
          <a:xfrm>
            <a:off x="437550" y="1283425"/>
            <a:ext cx="437400" cy="51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rPr>
              <a:t>3</a:t>
            </a:r>
            <a:r>
              <a:rPr b="1" lang="en" sz="2400">
                <a:solidFill>
                  <a:srgbClr val="FFFFFF"/>
                </a:solidFill>
              </a:rPr>
              <a:t>.</a:t>
            </a:r>
            <a:endParaRPr b="1" sz="2400">
              <a:solidFill>
                <a:srgbClr val="FFFFFF"/>
              </a:solidFill>
            </a:endParaRPr>
          </a:p>
        </p:txBody>
      </p:sp>
      <p:pic>
        <p:nvPicPr>
          <p:cNvPr id="123" name="Google Shape;123;p17"/>
          <p:cNvPicPr preferRelativeResize="0"/>
          <p:nvPr/>
        </p:nvPicPr>
        <p:blipFill>
          <a:blip r:embed="rId4">
            <a:alphaModFix/>
          </a:blip>
          <a:stretch>
            <a:fillRect/>
          </a:stretch>
        </p:blipFill>
        <p:spPr>
          <a:xfrm>
            <a:off x="2703091" y="3205150"/>
            <a:ext cx="1662650" cy="1662650"/>
          </a:xfrm>
          <a:prstGeom prst="rect">
            <a:avLst/>
          </a:prstGeom>
          <a:noFill/>
          <a:ln>
            <a:noFill/>
          </a:ln>
        </p:spPr>
      </p:pic>
      <p:sp>
        <p:nvSpPr>
          <p:cNvPr id="124" name="Google Shape;124;p17"/>
          <p:cNvSpPr txBox="1"/>
          <p:nvPr/>
        </p:nvSpPr>
        <p:spPr>
          <a:xfrm>
            <a:off x="962575" y="3461400"/>
            <a:ext cx="1604400" cy="118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5" name="Google Shape;125;p17"/>
          <p:cNvSpPr txBox="1"/>
          <p:nvPr/>
        </p:nvSpPr>
        <p:spPr>
          <a:xfrm>
            <a:off x="738950" y="3667375"/>
            <a:ext cx="2265600" cy="67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M3 SET SCREW</a:t>
            </a:r>
            <a:r>
              <a:rPr lang="en">
                <a:solidFill>
                  <a:srgbClr val="FFFFFF"/>
                </a:solidFill>
              </a:rPr>
              <a:t> </a:t>
            </a:r>
            <a:endParaRPr>
              <a:solidFill>
                <a:srgbClr val="FFFFFF"/>
              </a:solidFill>
            </a:endParaRPr>
          </a:p>
          <a:p>
            <a:pPr indent="0" lvl="0" marL="0">
              <a:spcBef>
                <a:spcPts val="0"/>
              </a:spcBef>
              <a:spcAft>
                <a:spcPts val="0"/>
              </a:spcAft>
              <a:buNone/>
            </a:pPr>
            <a:r>
              <a:rPr lang="en">
                <a:solidFill>
                  <a:srgbClr val="FFFFFF"/>
                </a:solidFill>
              </a:rPr>
              <a:t>8mm - min. 6PCS</a:t>
            </a:r>
            <a:endParaRPr>
              <a:solidFill>
                <a:srgbClr val="FFFFFF"/>
              </a:solidFill>
            </a:endParaRPr>
          </a:p>
          <a:p>
            <a:pPr indent="0" lvl="0" marL="0" rtl="0">
              <a:spcBef>
                <a:spcPts val="0"/>
              </a:spcBef>
              <a:spcAft>
                <a:spcPts val="0"/>
              </a:spcAft>
              <a:buNone/>
            </a:pPr>
            <a:r>
              <a:rPr lang="en">
                <a:solidFill>
                  <a:srgbClr val="FFFFFF"/>
                </a:solidFill>
              </a:rPr>
              <a:t>6mm - min. 6PCS</a:t>
            </a:r>
            <a:endParaRPr>
              <a:solidFill>
                <a:srgbClr val="FFFFFF"/>
              </a:solidFill>
            </a:endParaRPr>
          </a:p>
        </p:txBody>
      </p:sp>
      <p:sp>
        <p:nvSpPr>
          <p:cNvPr id="126" name="Google Shape;126;p17"/>
          <p:cNvSpPr txBox="1"/>
          <p:nvPr/>
        </p:nvSpPr>
        <p:spPr>
          <a:xfrm>
            <a:off x="525175" y="3069300"/>
            <a:ext cx="437400" cy="51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rPr>
              <a:t>4</a:t>
            </a:r>
            <a:r>
              <a:rPr b="1" lang="en" sz="2400">
                <a:solidFill>
                  <a:srgbClr val="FFFFFF"/>
                </a:solidFill>
              </a:rPr>
              <a:t>.</a:t>
            </a:r>
            <a:endParaRPr b="1" sz="2400">
              <a:solidFill>
                <a:srgbClr val="FFFFFF"/>
              </a:solidFill>
            </a:endParaRPr>
          </a:p>
        </p:txBody>
      </p:sp>
      <p:pic>
        <p:nvPicPr>
          <p:cNvPr id="127" name="Google Shape;127;p17"/>
          <p:cNvPicPr preferRelativeResize="0"/>
          <p:nvPr/>
        </p:nvPicPr>
        <p:blipFill>
          <a:blip r:embed="rId5">
            <a:alphaModFix/>
          </a:blip>
          <a:stretch>
            <a:fillRect/>
          </a:stretch>
        </p:blipFill>
        <p:spPr>
          <a:xfrm>
            <a:off x="7026700" y="1215350"/>
            <a:ext cx="1662650" cy="1662650"/>
          </a:xfrm>
          <a:prstGeom prst="rect">
            <a:avLst/>
          </a:prstGeom>
          <a:noFill/>
          <a:ln>
            <a:noFill/>
          </a:ln>
        </p:spPr>
      </p:pic>
      <p:sp>
        <p:nvSpPr>
          <p:cNvPr id="128" name="Google Shape;128;p17"/>
          <p:cNvSpPr txBox="1"/>
          <p:nvPr/>
        </p:nvSpPr>
        <p:spPr>
          <a:xfrm>
            <a:off x="4712550" y="1798825"/>
            <a:ext cx="2083800" cy="1259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M</a:t>
            </a:r>
            <a:r>
              <a:rPr lang="en">
                <a:solidFill>
                  <a:srgbClr val="FFFFFF"/>
                </a:solidFill>
              </a:rPr>
              <a:t>3</a:t>
            </a:r>
            <a:r>
              <a:rPr lang="en">
                <a:solidFill>
                  <a:srgbClr val="FFFFFF"/>
                </a:solidFill>
              </a:rPr>
              <a:t> SCREW </a:t>
            </a:r>
            <a:endParaRPr>
              <a:solidFill>
                <a:srgbClr val="FFFFFF"/>
              </a:solidFill>
            </a:endParaRPr>
          </a:p>
          <a:p>
            <a:pPr indent="0" lvl="0" marL="0">
              <a:spcBef>
                <a:spcPts val="0"/>
              </a:spcBef>
              <a:spcAft>
                <a:spcPts val="0"/>
              </a:spcAft>
              <a:buNone/>
            </a:pPr>
            <a:r>
              <a:rPr lang="en">
                <a:solidFill>
                  <a:srgbClr val="FFFFFF"/>
                </a:solidFill>
              </a:rPr>
              <a:t>Various length from </a:t>
            </a:r>
            <a:r>
              <a:rPr lang="en">
                <a:solidFill>
                  <a:srgbClr val="FFFFFF"/>
                </a:solidFill>
              </a:rPr>
              <a:t>10</a:t>
            </a:r>
            <a:r>
              <a:rPr lang="en">
                <a:solidFill>
                  <a:srgbClr val="FFFFFF"/>
                </a:solidFill>
              </a:rPr>
              <a:t>mm to </a:t>
            </a:r>
            <a:r>
              <a:rPr lang="en">
                <a:solidFill>
                  <a:srgbClr val="FFFFFF"/>
                </a:solidFill>
              </a:rPr>
              <a:t>14</a:t>
            </a:r>
            <a:r>
              <a:rPr lang="en">
                <a:solidFill>
                  <a:srgbClr val="FFFFFF"/>
                </a:solidFill>
              </a:rPr>
              <a:t>mm</a:t>
            </a:r>
            <a:endParaRPr>
              <a:solidFill>
                <a:srgbClr val="FFFFFF"/>
              </a:solidFill>
            </a:endParaRPr>
          </a:p>
          <a:p>
            <a:pPr indent="0" lvl="0" marL="0" rtl="0">
              <a:spcBef>
                <a:spcPts val="0"/>
              </a:spcBef>
              <a:spcAft>
                <a:spcPts val="0"/>
              </a:spcAft>
              <a:buNone/>
            </a:pPr>
            <a:r>
              <a:rPr lang="en">
                <a:solidFill>
                  <a:srgbClr val="FFFFFF"/>
                </a:solidFill>
              </a:rPr>
              <a:t>Min. </a:t>
            </a:r>
            <a:r>
              <a:rPr lang="en">
                <a:solidFill>
                  <a:srgbClr val="FFFFFF"/>
                </a:solidFill>
              </a:rPr>
              <a:t>12</a:t>
            </a:r>
            <a:r>
              <a:rPr lang="en">
                <a:solidFill>
                  <a:srgbClr val="FFFFFF"/>
                </a:solidFill>
              </a:rPr>
              <a:t>PCS each</a:t>
            </a:r>
            <a:endParaRPr>
              <a:solidFill>
                <a:srgbClr val="FFFFFF"/>
              </a:solidFill>
            </a:endParaRPr>
          </a:p>
        </p:txBody>
      </p:sp>
      <p:sp>
        <p:nvSpPr>
          <p:cNvPr id="129" name="Google Shape;129;p17"/>
          <p:cNvSpPr txBox="1"/>
          <p:nvPr/>
        </p:nvSpPr>
        <p:spPr>
          <a:xfrm>
            <a:off x="4712550" y="1283425"/>
            <a:ext cx="437400" cy="51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rPr>
              <a:t>5</a:t>
            </a:r>
            <a:r>
              <a:rPr b="1" lang="en" sz="2400">
                <a:solidFill>
                  <a:srgbClr val="FFFFFF"/>
                </a:solidFill>
              </a:rPr>
              <a:t>.</a:t>
            </a:r>
            <a:endParaRPr b="1" sz="2400">
              <a:solidFill>
                <a:srgbClr val="FFFFFF"/>
              </a:solidFill>
            </a:endParaRPr>
          </a:p>
        </p:txBody>
      </p:sp>
      <p:pic>
        <p:nvPicPr>
          <p:cNvPr id="130" name="Google Shape;130;p17"/>
          <p:cNvPicPr preferRelativeResize="0"/>
          <p:nvPr/>
        </p:nvPicPr>
        <p:blipFill rotWithShape="1">
          <a:blip r:embed="rId6">
            <a:alphaModFix/>
          </a:blip>
          <a:srcRect b="0" l="0" r="0" t="23664"/>
          <a:stretch/>
        </p:blipFill>
        <p:spPr>
          <a:xfrm>
            <a:off x="7026701" y="3224152"/>
            <a:ext cx="1662650" cy="1557237"/>
          </a:xfrm>
          <a:prstGeom prst="rect">
            <a:avLst/>
          </a:prstGeom>
          <a:noFill/>
          <a:ln>
            <a:noFill/>
          </a:ln>
        </p:spPr>
      </p:pic>
      <p:sp>
        <p:nvSpPr>
          <p:cNvPr id="131" name="Google Shape;131;p17"/>
          <p:cNvSpPr txBox="1"/>
          <p:nvPr/>
        </p:nvSpPr>
        <p:spPr>
          <a:xfrm>
            <a:off x="4796875" y="3151975"/>
            <a:ext cx="1999500" cy="51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0000"/>
                </a:solidFill>
              </a:rPr>
              <a:t>6</a:t>
            </a:r>
            <a:r>
              <a:rPr b="1" lang="en" sz="2400">
                <a:solidFill>
                  <a:srgbClr val="FF0000"/>
                </a:solidFill>
              </a:rPr>
              <a:t>.</a:t>
            </a:r>
            <a:r>
              <a:rPr b="1" lang="en" sz="2400">
                <a:solidFill>
                  <a:srgbClr val="FFFFFF"/>
                </a:solidFill>
              </a:rPr>
              <a:t> </a:t>
            </a:r>
            <a:r>
              <a:rPr b="1" lang="en">
                <a:solidFill>
                  <a:srgbClr val="FF0000"/>
                </a:solidFill>
              </a:rPr>
              <a:t>BRASS VERSION ONLY</a:t>
            </a:r>
            <a:endParaRPr b="1">
              <a:solidFill>
                <a:srgbClr val="FF0000"/>
              </a:solidFill>
            </a:endParaRPr>
          </a:p>
        </p:txBody>
      </p:sp>
      <p:sp>
        <p:nvSpPr>
          <p:cNvPr id="132" name="Google Shape;132;p17"/>
          <p:cNvSpPr txBox="1"/>
          <p:nvPr/>
        </p:nvSpPr>
        <p:spPr>
          <a:xfrm>
            <a:off x="4754725" y="3947800"/>
            <a:ext cx="2083800" cy="125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M4 SCREW </a:t>
            </a:r>
            <a:endParaRPr>
              <a:solidFill>
                <a:srgbClr val="FFFFFF"/>
              </a:solidFill>
            </a:endParaRPr>
          </a:p>
          <a:p>
            <a:pPr indent="0" lvl="0" marL="0" rtl="0">
              <a:spcBef>
                <a:spcPts val="0"/>
              </a:spcBef>
              <a:spcAft>
                <a:spcPts val="0"/>
              </a:spcAft>
              <a:buNone/>
            </a:pPr>
            <a:r>
              <a:rPr lang="en">
                <a:solidFill>
                  <a:srgbClr val="FFFFFF"/>
                </a:solidFill>
              </a:rPr>
              <a:t>For the brass inserts</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t>WHAT YOU NEED TO GET </a:t>
            </a:r>
            <a:endParaRPr/>
          </a:p>
        </p:txBody>
      </p:sp>
      <p:pic>
        <p:nvPicPr>
          <p:cNvPr id="138" name="Google Shape;138;p18"/>
          <p:cNvPicPr preferRelativeResize="0"/>
          <p:nvPr/>
        </p:nvPicPr>
        <p:blipFill>
          <a:blip r:embed="rId3">
            <a:alphaModFix/>
          </a:blip>
          <a:stretch>
            <a:fillRect/>
          </a:stretch>
        </p:blipFill>
        <p:spPr>
          <a:xfrm>
            <a:off x="5712373" y="1232500"/>
            <a:ext cx="1698200" cy="1698200"/>
          </a:xfrm>
          <a:prstGeom prst="rect">
            <a:avLst/>
          </a:prstGeom>
          <a:noFill/>
          <a:ln>
            <a:noFill/>
          </a:ln>
        </p:spPr>
      </p:pic>
      <p:sp>
        <p:nvSpPr>
          <p:cNvPr id="139" name="Google Shape;139;p18"/>
          <p:cNvSpPr txBox="1"/>
          <p:nvPr/>
        </p:nvSpPr>
        <p:spPr>
          <a:xfrm>
            <a:off x="1733448" y="1746200"/>
            <a:ext cx="2265600" cy="67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EPOXY PUTTY</a:t>
            </a:r>
            <a:endParaRPr>
              <a:solidFill>
                <a:srgbClr val="FFFFFF"/>
              </a:solidFill>
            </a:endParaRPr>
          </a:p>
        </p:txBody>
      </p:sp>
      <p:sp>
        <p:nvSpPr>
          <p:cNvPr id="140" name="Google Shape;140;p18"/>
          <p:cNvSpPr txBox="1"/>
          <p:nvPr/>
        </p:nvSpPr>
        <p:spPr>
          <a:xfrm>
            <a:off x="1733448" y="1232500"/>
            <a:ext cx="437400" cy="51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rPr>
              <a:t>7</a:t>
            </a:r>
            <a:r>
              <a:rPr b="1" lang="en" sz="2400">
                <a:solidFill>
                  <a:srgbClr val="FFFFFF"/>
                </a:solidFill>
              </a:rPr>
              <a:t>.</a:t>
            </a:r>
            <a:endParaRPr b="1" sz="2400">
              <a:solidFill>
                <a:srgbClr val="FFFFFF"/>
              </a:solidFill>
            </a:endParaRPr>
          </a:p>
        </p:txBody>
      </p:sp>
      <p:pic>
        <p:nvPicPr>
          <p:cNvPr id="141" name="Google Shape;141;p18"/>
          <p:cNvPicPr preferRelativeResize="0"/>
          <p:nvPr/>
        </p:nvPicPr>
        <p:blipFill>
          <a:blip r:embed="rId4">
            <a:alphaModFix/>
          </a:blip>
          <a:stretch>
            <a:fillRect/>
          </a:stretch>
        </p:blipFill>
        <p:spPr>
          <a:xfrm>
            <a:off x="3757523" y="1232500"/>
            <a:ext cx="1698200" cy="1698200"/>
          </a:xfrm>
          <a:prstGeom prst="rect">
            <a:avLst/>
          </a:prstGeom>
          <a:noFill/>
          <a:ln>
            <a:noFill/>
          </a:ln>
        </p:spPr>
      </p:pic>
      <p:pic>
        <p:nvPicPr>
          <p:cNvPr id="142" name="Google Shape;142;p18"/>
          <p:cNvPicPr preferRelativeResize="0"/>
          <p:nvPr/>
        </p:nvPicPr>
        <p:blipFill>
          <a:blip r:embed="rId5">
            <a:alphaModFix/>
          </a:blip>
          <a:stretch>
            <a:fillRect/>
          </a:stretch>
        </p:blipFill>
        <p:spPr>
          <a:xfrm>
            <a:off x="3757523" y="3086825"/>
            <a:ext cx="1753200" cy="1753200"/>
          </a:xfrm>
          <a:prstGeom prst="rect">
            <a:avLst/>
          </a:prstGeom>
          <a:noFill/>
          <a:ln>
            <a:noFill/>
          </a:ln>
        </p:spPr>
      </p:pic>
      <p:pic>
        <p:nvPicPr>
          <p:cNvPr id="143" name="Google Shape;143;p18"/>
          <p:cNvPicPr preferRelativeResize="0"/>
          <p:nvPr/>
        </p:nvPicPr>
        <p:blipFill>
          <a:blip r:embed="rId6">
            <a:alphaModFix/>
          </a:blip>
          <a:stretch>
            <a:fillRect/>
          </a:stretch>
        </p:blipFill>
        <p:spPr>
          <a:xfrm>
            <a:off x="5712373" y="3086825"/>
            <a:ext cx="1698201" cy="1698201"/>
          </a:xfrm>
          <a:prstGeom prst="rect">
            <a:avLst/>
          </a:prstGeom>
          <a:noFill/>
          <a:ln>
            <a:noFill/>
          </a:ln>
        </p:spPr>
      </p:pic>
      <p:sp>
        <p:nvSpPr>
          <p:cNvPr id="144" name="Google Shape;144;p18"/>
          <p:cNvSpPr txBox="1"/>
          <p:nvPr/>
        </p:nvSpPr>
        <p:spPr>
          <a:xfrm>
            <a:off x="1733448" y="2840950"/>
            <a:ext cx="437400" cy="51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rPr>
              <a:t>8</a:t>
            </a:r>
            <a:r>
              <a:rPr b="1" lang="en" sz="2400">
                <a:solidFill>
                  <a:srgbClr val="FFFFFF"/>
                </a:solidFill>
              </a:rPr>
              <a:t>.</a:t>
            </a:r>
            <a:endParaRPr b="1" sz="2400">
              <a:solidFill>
                <a:srgbClr val="FFFFFF"/>
              </a:solidFill>
            </a:endParaRPr>
          </a:p>
        </p:txBody>
      </p:sp>
      <p:sp>
        <p:nvSpPr>
          <p:cNvPr id="145" name="Google Shape;145;p18"/>
          <p:cNvSpPr txBox="1"/>
          <p:nvPr/>
        </p:nvSpPr>
        <p:spPr>
          <a:xfrm>
            <a:off x="1756173" y="3482775"/>
            <a:ext cx="1799700" cy="120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DECOR FOIL OR WOODEN VENEER</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M3 NUTS INTO THE PRINT</a:t>
            </a:r>
            <a:endParaRPr/>
          </a:p>
        </p:txBody>
      </p:sp>
      <p:pic>
        <p:nvPicPr>
          <p:cNvPr id="151" name="Google Shape;151;p19"/>
          <p:cNvPicPr preferRelativeResize="0"/>
          <p:nvPr/>
        </p:nvPicPr>
        <p:blipFill rotWithShape="1">
          <a:blip r:embed="rId3">
            <a:alphaModFix/>
          </a:blip>
          <a:srcRect b="29004" l="25007" r="13122" t="28622"/>
          <a:stretch/>
        </p:blipFill>
        <p:spPr>
          <a:xfrm>
            <a:off x="1645100" y="1265938"/>
            <a:ext cx="5756075" cy="2611625"/>
          </a:xfrm>
          <a:prstGeom prst="rect">
            <a:avLst/>
          </a:prstGeom>
          <a:noFill/>
          <a:ln>
            <a:noFill/>
          </a:ln>
        </p:spPr>
      </p:pic>
      <p:sp>
        <p:nvSpPr>
          <p:cNvPr id="152" name="Google Shape;152;p19"/>
          <p:cNvSpPr txBox="1"/>
          <p:nvPr/>
        </p:nvSpPr>
        <p:spPr>
          <a:xfrm>
            <a:off x="1663388" y="4125775"/>
            <a:ext cx="57195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You will need the front and the back printed part, M3 nuts and the epoxy putty</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0"/>
          <p:cNvPicPr preferRelativeResize="0"/>
          <p:nvPr/>
        </p:nvPicPr>
        <p:blipFill rotWithShape="1">
          <a:blip r:embed="rId3">
            <a:alphaModFix/>
          </a:blip>
          <a:srcRect b="8850" l="27823" r="19249" t="23950"/>
          <a:stretch/>
        </p:blipFill>
        <p:spPr>
          <a:xfrm>
            <a:off x="76200" y="1420850"/>
            <a:ext cx="2929275" cy="2463900"/>
          </a:xfrm>
          <a:prstGeom prst="rect">
            <a:avLst/>
          </a:prstGeom>
          <a:noFill/>
          <a:ln>
            <a:noFill/>
          </a:ln>
        </p:spPr>
      </p:pic>
      <p:pic>
        <p:nvPicPr>
          <p:cNvPr id="158" name="Google Shape;158;p20"/>
          <p:cNvPicPr preferRelativeResize="0"/>
          <p:nvPr/>
        </p:nvPicPr>
        <p:blipFill rotWithShape="1">
          <a:blip r:embed="rId4">
            <a:alphaModFix/>
          </a:blip>
          <a:srcRect b="22262" l="0" r="0" t="25613"/>
          <a:stretch/>
        </p:blipFill>
        <p:spPr>
          <a:xfrm>
            <a:off x="3126125" y="1449975"/>
            <a:ext cx="3545211" cy="2463898"/>
          </a:xfrm>
          <a:prstGeom prst="rect">
            <a:avLst/>
          </a:prstGeom>
          <a:noFill/>
          <a:ln>
            <a:noFill/>
          </a:ln>
        </p:spPr>
      </p:pic>
      <p:pic>
        <p:nvPicPr>
          <p:cNvPr id="159" name="Google Shape;159;p20"/>
          <p:cNvPicPr preferRelativeResize="0"/>
          <p:nvPr/>
        </p:nvPicPr>
        <p:blipFill rotWithShape="1">
          <a:blip r:embed="rId5">
            <a:alphaModFix/>
          </a:blip>
          <a:srcRect b="30080" l="26931" r="47412" t="27569"/>
          <a:stretch/>
        </p:blipFill>
        <p:spPr>
          <a:xfrm>
            <a:off x="6791975" y="1449975"/>
            <a:ext cx="2253080" cy="2463900"/>
          </a:xfrm>
          <a:prstGeom prst="rect">
            <a:avLst/>
          </a:prstGeom>
          <a:noFill/>
          <a:ln>
            <a:noFill/>
          </a:ln>
        </p:spPr>
      </p:pic>
      <p:sp>
        <p:nvSpPr>
          <p:cNvPr id="160" name="Google Shape;160;p20"/>
          <p:cNvSpPr/>
          <p:nvPr/>
        </p:nvSpPr>
        <p:spPr>
          <a:xfrm>
            <a:off x="7064775" y="2073425"/>
            <a:ext cx="302700" cy="30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Google Shape;161;p20"/>
          <p:cNvSpPr/>
          <p:nvPr/>
        </p:nvSpPr>
        <p:spPr>
          <a:xfrm>
            <a:off x="7064775" y="2571750"/>
            <a:ext cx="302700" cy="30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Google Shape;162;p20"/>
          <p:cNvSpPr/>
          <p:nvPr/>
        </p:nvSpPr>
        <p:spPr>
          <a:xfrm>
            <a:off x="7269600" y="3131850"/>
            <a:ext cx="302700" cy="30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Google Shape;163;p20"/>
          <p:cNvSpPr/>
          <p:nvPr/>
        </p:nvSpPr>
        <p:spPr>
          <a:xfrm>
            <a:off x="7678275" y="3348325"/>
            <a:ext cx="302700" cy="30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 name="Google Shape;164;p20"/>
          <p:cNvSpPr/>
          <p:nvPr/>
        </p:nvSpPr>
        <p:spPr>
          <a:xfrm>
            <a:off x="8267500" y="3131850"/>
            <a:ext cx="302700" cy="30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Google Shape;165;p20"/>
          <p:cNvSpPr/>
          <p:nvPr/>
        </p:nvSpPr>
        <p:spPr>
          <a:xfrm>
            <a:off x="8472325" y="2713475"/>
            <a:ext cx="302700" cy="30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Google Shape;166;p20"/>
          <p:cNvSpPr/>
          <p:nvPr/>
        </p:nvSpPr>
        <p:spPr>
          <a:xfrm>
            <a:off x="8267500" y="2149500"/>
            <a:ext cx="302700" cy="30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Google Shape;167;p20"/>
          <p:cNvSpPr/>
          <p:nvPr/>
        </p:nvSpPr>
        <p:spPr>
          <a:xfrm>
            <a:off x="7964800" y="1770425"/>
            <a:ext cx="302700" cy="30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Google Shape;16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M3 NUTS INTO THE PRINT</a:t>
            </a:r>
            <a:endParaRPr/>
          </a:p>
        </p:txBody>
      </p:sp>
      <p:sp>
        <p:nvSpPr>
          <p:cNvPr id="169" name="Google Shape;169;p20"/>
          <p:cNvSpPr txBox="1"/>
          <p:nvPr/>
        </p:nvSpPr>
        <p:spPr>
          <a:xfrm>
            <a:off x="314500" y="4135175"/>
            <a:ext cx="8460600" cy="78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Put the nuts into the rectangle shaped holes of the FRONT and BACK printed piece. Make sure all of the nuts reach the bottom of the holes.</a:t>
            </a:r>
            <a:endParaRPr>
              <a:solidFill>
                <a:srgbClr val="FFFFFF"/>
              </a:solidFill>
            </a:endParaRPr>
          </a:p>
          <a:p>
            <a:pPr indent="0" lvl="0" marL="0">
              <a:spcBef>
                <a:spcPts val="0"/>
              </a:spcBef>
              <a:spcAft>
                <a:spcPts val="0"/>
              </a:spcAft>
              <a:buNone/>
            </a:pPr>
            <a:r>
              <a:rPr i="1" lang="en" sz="1200">
                <a:solidFill>
                  <a:schemeClr val="accent3"/>
                </a:solidFill>
              </a:rPr>
              <a:t>(there are 2 holes on the </a:t>
            </a:r>
            <a:r>
              <a:rPr i="1" lang="en" sz="1200">
                <a:solidFill>
                  <a:srgbClr val="FF0000"/>
                </a:solidFill>
              </a:rPr>
              <a:t>GOODMAN ONE BRASS</a:t>
            </a:r>
            <a:r>
              <a:rPr i="1" lang="en" sz="1200">
                <a:solidFill>
                  <a:schemeClr val="accent3"/>
                </a:solidFill>
              </a:rPr>
              <a:t> versions BACK piece  and 4 on the M3 back)</a:t>
            </a:r>
            <a:endParaRPr i="1" sz="1200">
              <a:solidFill>
                <a:schemeClr val="accent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FIX THE NUTS WITH EPOXY PUTTY</a:t>
            </a:r>
            <a:endParaRPr/>
          </a:p>
        </p:txBody>
      </p:sp>
      <p:pic>
        <p:nvPicPr>
          <p:cNvPr id="175" name="Google Shape;175;p21"/>
          <p:cNvPicPr preferRelativeResize="0"/>
          <p:nvPr/>
        </p:nvPicPr>
        <p:blipFill rotWithShape="1">
          <a:blip r:embed="rId3">
            <a:alphaModFix/>
          </a:blip>
          <a:srcRect b="26672" l="27046" r="28723" t="18760"/>
          <a:stretch/>
        </p:blipFill>
        <p:spPr>
          <a:xfrm>
            <a:off x="474778" y="1584200"/>
            <a:ext cx="2551000" cy="2085050"/>
          </a:xfrm>
          <a:prstGeom prst="rect">
            <a:avLst/>
          </a:prstGeom>
          <a:noFill/>
          <a:ln>
            <a:noFill/>
          </a:ln>
        </p:spPr>
      </p:pic>
      <p:pic>
        <p:nvPicPr>
          <p:cNvPr id="176" name="Google Shape;176;p21"/>
          <p:cNvPicPr preferRelativeResize="0"/>
          <p:nvPr/>
        </p:nvPicPr>
        <p:blipFill rotWithShape="1">
          <a:blip r:embed="rId4">
            <a:alphaModFix/>
          </a:blip>
          <a:srcRect b="27583" l="9412" r="7662" t="17848"/>
          <a:stretch/>
        </p:blipFill>
        <p:spPr>
          <a:xfrm>
            <a:off x="3168378" y="1584200"/>
            <a:ext cx="2376276" cy="2085048"/>
          </a:xfrm>
          <a:prstGeom prst="rect">
            <a:avLst/>
          </a:prstGeom>
          <a:noFill/>
          <a:ln>
            <a:noFill/>
          </a:ln>
        </p:spPr>
      </p:pic>
      <p:pic>
        <p:nvPicPr>
          <p:cNvPr id="177" name="Google Shape;177;p21"/>
          <p:cNvPicPr preferRelativeResize="0"/>
          <p:nvPr/>
        </p:nvPicPr>
        <p:blipFill rotWithShape="1">
          <a:blip r:embed="rId5">
            <a:alphaModFix/>
          </a:blip>
          <a:srcRect b="10209" l="0" r="0" t="35223"/>
          <a:stretch/>
        </p:blipFill>
        <p:spPr>
          <a:xfrm>
            <a:off x="5687253" y="1584200"/>
            <a:ext cx="2865727" cy="2085048"/>
          </a:xfrm>
          <a:prstGeom prst="rect">
            <a:avLst/>
          </a:prstGeom>
          <a:noFill/>
          <a:ln>
            <a:noFill/>
          </a:ln>
        </p:spPr>
      </p:pic>
      <p:sp>
        <p:nvSpPr>
          <p:cNvPr id="178" name="Google Shape;178;p21"/>
          <p:cNvSpPr txBox="1"/>
          <p:nvPr/>
        </p:nvSpPr>
        <p:spPr>
          <a:xfrm>
            <a:off x="594075" y="3867275"/>
            <a:ext cx="78276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Mix the two component of the epoxy and put a small amount in every hole with a nut in it</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